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handoutMasterIdLst>
    <p:handoutMasterId r:id="rId36"/>
  </p:handoutMasterIdLst>
  <p:sldIdLst>
    <p:sldId id="256" r:id="rId2"/>
    <p:sldId id="283" r:id="rId3"/>
    <p:sldId id="257" r:id="rId4"/>
    <p:sldId id="258" r:id="rId5"/>
    <p:sldId id="260" r:id="rId6"/>
    <p:sldId id="262" r:id="rId7"/>
    <p:sldId id="280" r:id="rId8"/>
    <p:sldId id="263" r:id="rId9"/>
    <p:sldId id="264" r:id="rId10"/>
    <p:sldId id="281" r:id="rId11"/>
    <p:sldId id="265" r:id="rId12"/>
    <p:sldId id="267" r:id="rId13"/>
    <p:sldId id="268" r:id="rId14"/>
    <p:sldId id="269" r:id="rId15"/>
    <p:sldId id="270" r:id="rId16"/>
    <p:sldId id="271" r:id="rId17"/>
    <p:sldId id="272" r:id="rId18"/>
    <p:sldId id="273" r:id="rId19"/>
    <p:sldId id="282" r:id="rId20"/>
    <p:sldId id="274" r:id="rId21"/>
    <p:sldId id="275" r:id="rId22"/>
    <p:sldId id="276" r:id="rId23"/>
    <p:sldId id="277" r:id="rId24"/>
    <p:sldId id="292" r:id="rId25"/>
    <p:sldId id="286" r:id="rId26"/>
    <p:sldId id="287" r:id="rId27"/>
    <p:sldId id="288" r:id="rId28"/>
    <p:sldId id="289" r:id="rId29"/>
    <p:sldId id="291" r:id="rId30"/>
    <p:sldId id="293" r:id="rId31"/>
    <p:sldId id="279" r:id="rId32"/>
    <p:sldId id="285" r:id="rId33"/>
    <p:sldId id="284" r:id="rId34"/>
    <p:sldId id="278"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03" autoAdjust="0"/>
    <p:restoredTop sz="94595" autoAdjust="0"/>
  </p:normalViewPr>
  <p:slideViewPr>
    <p:cSldViewPr>
      <p:cViewPr varScale="1">
        <p:scale>
          <a:sx n="70" d="100"/>
          <a:sy n="70" d="100"/>
        </p:scale>
        <p:origin x="-13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7D974A-7F9D-46EC-83D4-5C0A022597A0}" type="datetimeFigureOut">
              <a:rPr lang="en-US" smtClean="0"/>
              <a:t>3/30/2010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8728D3-A7E3-488E-8236-6E50F074A38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defRPr/>
              </a:pPr>
              <a:endParaRPr lang="en-US" dirty="0"/>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eaLnBrk="0" hangingPunct="0">
                <a:defRPr/>
              </a:pPr>
              <a:endParaRPr lang="en-US" dirty="0"/>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eaLnBrk="0" hangingPunct="0">
                <a:defRPr/>
              </a:pPr>
              <a:endParaRPr lang="en-US" dirty="0"/>
            </a:p>
          </p:txBody>
        </p:sp>
      </p:grpSp>
      <p:sp>
        <p:nvSpPr>
          <p:cNvPr id="4096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40972"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dirty="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dirty="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pPr>
              <a:defRPr/>
            </a:pPr>
            <a:fld id="{5AB3ED81-C0BE-4FBC-88F9-01A3656C4BF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55150F3-4409-416B-941C-2D53734095D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D96379A-F700-40EB-A5C3-242329CDC2F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3CC6DA4B-C01F-4B3A-827D-B7559CCD54D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D1E2AC68-4AFE-4523-B7C3-A0665FE0B97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424AF66A-B9DD-4934-A4F4-9CBB3AB6B5E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50CA6B15-1F57-430A-AC74-4578E3816CB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DDBC24E9-24E1-415F-A161-897B7F789DE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E68A7382-E6E6-4029-8512-AC089AD4ACC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9630FB7D-7785-4F6B-8987-F271190117B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82773EA-D95A-4FF8-B239-1BFB1DF68BF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3993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4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dirty="0"/>
            </a:lvl1pPr>
          </a:lstStyle>
          <a:p>
            <a:pPr>
              <a:defRPr/>
            </a:pPr>
            <a:endParaRPr lang="en-US"/>
          </a:p>
        </p:txBody>
      </p:sp>
      <p:sp>
        <p:nvSpPr>
          <p:cNvPr id="3994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dirty="0"/>
            </a:lvl1pPr>
          </a:lstStyle>
          <a:p>
            <a:pPr>
              <a:defRPr/>
            </a:pPr>
            <a:endParaRPr lang="en-US"/>
          </a:p>
        </p:txBody>
      </p:sp>
      <p:sp>
        <p:nvSpPr>
          <p:cNvPr id="3994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78AE9E9-A01F-46E0-A790-D654D27D582E}" type="slidenum">
              <a:rPr lang="en-US"/>
              <a:pPr>
                <a:defRPr/>
              </a:pPr>
              <a:t>‹#›</a:t>
            </a:fld>
            <a:endParaRPr lang="en-US" dirty="0"/>
          </a:p>
        </p:txBody>
      </p:sp>
      <p:sp>
        <p:nvSpPr>
          <p:cNvPr id="3994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eaLnBrk="0" hangingPunct="0">
              <a:defRPr/>
            </a:pPr>
            <a:endParaRPr lang="en-US" dirty="0"/>
          </a:p>
        </p:txBody>
      </p:sp>
      <p:sp>
        <p:nvSpPr>
          <p:cNvPr id="3994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eaLnBrk="0" hangingPunct="0">
              <a:defRPr/>
            </a:pPr>
            <a:endParaRPr lang="en-US" dirty="0"/>
          </a:p>
        </p:txBody>
      </p:sp>
    </p:spTree>
  </p:cSld>
  <p:clrMap bg1="lt1" tx1="dk1" bg2="lt2" tx2="dk2" accent1="accent1" accent2="accent2" accent3="accent3" accent4="accent4" accent5="accent5" accent6="accent6" hlink="hlink" folHlink="folHlink"/>
  <p:sldLayoutIdLst>
    <p:sldLayoutId id="2147483753"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ritter.tea.state.tx.us/mil/MIC3RulesAdopted2ndAnnualMeeting.pdf" TargetMode="External"/><Relationship Id="rId2" Type="http://schemas.openxmlformats.org/officeDocument/2006/relationships/hyperlink" Target="http://ritter.tea.state.tx.us/mil/SB90.pdf" TargetMode="External"/><Relationship Id="rId1" Type="http://schemas.openxmlformats.org/officeDocument/2006/relationships/slideLayout" Target="../slideLayouts/slideLayout2.xml"/><Relationship Id="rId5" Type="http://schemas.openxmlformats.org/officeDocument/2006/relationships/hyperlink" Target="http://www.nsba.org/MainMenu/Advocacy/FederalLaws/MilitaryCompact.aspx" TargetMode="External"/><Relationship Id="rId4" Type="http://schemas.openxmlformats.org/officeDocument/2006/relationships/hyperlink" Target="http://www.csg.org/programs/policyprograms/NCIC.aspx#militarychildre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1066800"/>
            <a:ext cx="7086600" cy="1600200"/>
          </a:xfrm>
        </p:spPr>
        <p:txBody>
          <a:bodyPr/>
          <a:lstStyle/>
          <a:p>
            <a:pPr eaLnBrk="1" hangingPunct="1"/>
            <a:r>
              <a:rPr lang="en-US" smtClean="0"/>
              <a:t>	</a:t>
            </a:r>
          </a:p>
        </p:txBody>
      </p:sp>
      <p:sp>
        <p:nvSpPr>
          <p:cNvPr id="3075" name="Rectangle 3"/>
          <p:cNvSpPr>
            <a:spLocks noGrp="1" noChangeArrowheads="1"/>
          </p:cNvSpPr>
          <p:nvPr>
            <p:ph type="subTitle" idx="1"/>
          </p:nvPr>
        </p:nvSpPr>
        <p:spPr>
          <a:xfrm>
            <a:off x="2971800" y="3048000"/>
            <a:ext cx="5105400" cy="1676400"/>
          </a:xfrm>
        </p:spPr>
        <p:txBody>
          <a:bodyPr/>
          <a:lstStyle/>
          <a:p>
            <a:pPr eaLnBrk="1" hangingPunct="1">
              <a:lnSpc>
                <a:spcPct val="80000"/>
              </a:lnSpc>
            </a:pPr>
            <a:r>
              <a:rPr lang="en-US" sz="2400" smtClean="0"/>
              <a:t>Senate Bill 90 – </a:t>
            </a:r>
            <a:r>
              <a:rPr lang="en-US" sz="2400" i="1" smtClean="0"/>
              <a:t>Interstate Compact on Educational Opportunity for Military Children </a:t>
            </a:r>
            <a:r>
              <a:rPr lang="en-US" sz="2400" smtClean="0"/>
              <a:t>(Title 4,Texas Education Code, Chapter 162)</a:t>
            </a:r>
          </a:p>
        </p:txBody>
      </p:sp>
      <p:pic>
        <p:nvPicPr>
          <p:cNvPr id="3076" name="Picture 3" descr="C:\Documents and Settings\bmaki\Local Settings\Temporary Internet Files\Content.IE5\X1E8EWAN\MCj04298010000[1].wmf"/>
          <p:cNvPicPr>
            <a:picLocks noChangeAspect="1" noChangeArrowheads="1"/>
          </p:cNvPicPr>
          <p:nvPr/>
        </p:nvPicPr>
        <p:blipFill>
          <a:blip r:embed="rId2" cstate="print"/>
          <a:srcRect/>
          <a:stretch>
            <a:fillRect/>
          </a:stretch>
        </p:blipFill>
        <p:spPr bwMode="auto">
          <a:xfrm>
            <a:off x="2133600" y="5181600"/>
            <a:ext cx="1524000" cy="1524000"/>
          </a:xfrm>
          <a:prstGeom prst="rect">
            <a:avLst/>
          </a:prstGeom>
          <a:noFill/>
          <a:ln w="9525">
            <a:noFill/>
            <a:miter lim="800000"/>
            <a:headEnd/>
            <a:tailEnd/>
          </a:ln>
        </p:spPr>
      </p:pic>
      <p:pic>
        <p:nvPicPr>
          <p:cNvPr id="3077" name="Picture 5" descr="C:\Documents and Settings\bmaki\Local Settings\Temporary Internet Files\Content.IE5\L394NMEV\MCj04299150000[1].wmf"/>
          <p:cNvPicPr>
            <a:picLocks noChangeAspect="1" noChangeArrowheads="1"/>
          </p:cNvPicPr>
          <p:nvPr/>
        </p:nvPicPr>
        <p:blipFill>
          <a:blip r:embed="rId3" cstate="print"/>
          <a:srcRect/>
          <a:stretch>
            <a:fillRect/>
          </a:stretch>
        </p:blipFill>
        <p:spPr bwMode="auto">
          <a:xfrm>
            <a:off x="3886200" y="5257800"/>
            <a:ext cx="1450975" cy="1425575"/>
          </a:xfrm>
          <a:prstGeom prst="rect">
            <a:avLst/>
          </a:prstGeom>
          <a:noFill/>
          <a:ln w="9525">
            <a:noFill/>
            <a:miter lim="800000"/>
            <a:headEnd/>
            <a:tailEnd/>
          </a:ln>
        </p:spPr>
      </p:pic>
      <p:pic>
        <p:nvPicPr>
          <p:cNvPr id="3078" name="Picture 6" descr="C:\Documents and Settings\bmaki\Local Settings\Temporary Internet Files\Content.IE5\L2J3L91J\MCj04299170000[1].wmf"/>
          <p:cNvPicPr>
            <a:picLocks noChangeAspect="1" noChangeArrowheads="1"/>
          </p:cNvPicPr>
          <p:nvPr/>
        </p:nvPicPr>
        <p:blipFill>
          <a:blip r:embed="rId4" cstate="print"/>
          <a:srcRect/>
          <a:stretch>
            <a:fillRect/>
          </a:stretch>
        </p:blipFill>
        <p:spPr bwMode="auto">
          <a:xfrm>
            <a:off x="5562600" y="5257800"/>
            <a:ext cx="1447800" cy="1447800"/>
          </a:xfrm>
          <a:prstGeom prst="rect">
            <a:avLst/>
          </a:prstGeom>
          <a:noFill/>
          <a:ln w="9525">
            <a:noFill/>
            <a:miter lim="800000"/>
            <a:headEnd/>
            <a:tailEnd/>
          </a:ln>
        </p:spPr>
      </p:pic>
      <p:pic>
        <p:nvPicPr>
          <p:cNvPr id="3079" name="Picture 2" descr="C:\Documents and Settings\bmaki\Local Settings\Temporary Internet Files\Content.IE5\L394NMEV\MCj04297990000[1].wmf"/>
          <p:cNvPicPr>
            <a:picLocks noChangeAspect="1" noChangeArrowheads="1"/>
          </p:cNvPicPr>
          <p:nvPr/>
        </p:nvPicPr>
        <p:blipFill>
          <a:blip r:embed="rId5" cstate="print"/>
          <a:srcRect/>
          <a:stretch>
            <a:fillRect/>
          </a:stretch>
        </p:blipFill>
        <p:spPr bwMode="auto">
          <a:xfrm>
            <a:off x="7162800" y="5257800"/>
            <a:ext cx="1371600" cy="1416050"/>
          </a:xfrm>
          <a:prstGeom prst="rect">
            <a:avLst/>
          </a:prstGeom>
          <a:noFill/>
          <a:ln w="9525">
            <a:noFill/>
            <a:miter lim="800000"/>
            <a:headEnd/>
            <a:tailEnd/>
          </a:ln>
        </p:spPr>
      </p:pic>
      <p:pic>
        <p:nvPicPr>
          <p:cNvPr id="3080" name="Picture 3"/>
          <p:cNvPicPr>
            <a:picLocks noChangeAspect="1" noChangeArrowheads="1"/>
          </p:cNvPicPr>
          <p:nvPr/>
        </p:nvPicPr>
        <p:blipFill>
          <a:blip r:embed="rId6" cstate="print"/>
          <a:srcRect/>
          <a:stretch>
            <a:fillRect/>
          </a:stretch>
        </p:blipFill>
        <p:spPr bwMode="auto">
          <a:xfrm>
            <a:off x="609600" y="5105400"/>
            <a:ext cx="1447800" cy="1600200"/>
          </a:xfrm>
          <a:prstGeom prst="rect">
            <a:avLst/>
          </a:prstGeom>
          <a:noFill/>
          <a:ln w="9525">
            <a:noFill/>
            <a:miter lim="800000"/>
            <a:headEnd/>
            <a:tailEnd/>
          </a:ln>
        </p:spPr>
      </p:pic>
      <p:pic>
        <p:nvPicPr>
          <p:cNvPr id="3081" name="Picture 4"/>
          <p:cNvPicPr>
            <a:picLocks noChangeAspect="1" noChangeArrowheads="1"/>
          </p:cNvPicPr>
          <p:nvPr/>
        </p:nvPicPr>
        <p:blipFill>
          <a:blip r:embed="rId7" cstate="print"/>
          <a:srcRect/>
          <a:stretch>
            <a:fillRect/>
          </a:stretch>
        </p:blipFill>
        <p:spPr bwMode="auto">
          <a:xfrm>
            <a:off x="990600" y="1905000"/>
            <a:ext cx="2362200" cy="685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smtClean="0"/>
              <a:t>What is the impact on Independent School Districts (ISDs)/Local Education Agencies (LEAs)?</a:t>
            </a:r>
          </a:p>
        </p:txBody>
      </p:sp>
      <p:sp>
        <p:nvSpPr>
          <p:cNvPr id="12291" name="Content Placeholder 2"/>
          <p:cNvSpPr>
            <a:spLocks noGrp="1"/>
          </p:cNvSpPr>
          <p:nvPr>
            <p:ph idx="1"/>
          </p:nvPr>
        </p:nvSpPr>
        <p:spPr>
          <a:xfrm>
            <a:off x="609600" y="1981200"/>
            <a:ext cx="7661275" cy="3276600"/>
          </a:xfrm>
        </p:spPr>
        <p:txBody>
          <a:bodyPr/>
          <a:lstStyle/>
          <a:p>
            <a:r>
              <a:rPr lang="en-US" smtClean="0"/>
              <a:t>Educational Records and Enrollment</a:t>
            </a:r>
          </a:p>
          <a:p>
            <a:r>
              <a:rPr lang="en-US" smtClean="0"/>
              <a:t>Placement and Attendance</a:t>
            </a:r>
          </a:p>
          <a:p>
            <a:r>
              <a:rPr lang="en-US" smtClean="0"/>
              <a:t>Eligibility</a:t>
            </a:r>
          </a:p>
          <a:p>
            <a:r>
              <a:rPr lang="en-US" smtClean="0"/>
              <a:t>Graduation</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Educational Records and Enrollment, Article IV</a:t>
            </a:r>
          </a:p>
        </p:txBody>
      </p:sp>
      <p:sp>
        <p:nvSpPr>
          <p:cNvPr id="13315" name="Rectangle 3"/>
          <p:cNvSpPr>
            <a:spLocks noGrp="1" noChangeArrowheads="1"/>
          </p:cNvSpPr>
          <p:nvPr>
            <p:ph type="body" idx="1"/>
          </p:nvPr>
        </p:nvSpPr>
        <p:spPr/>
        <p:txBody>
          <a:bodyPr/>
          <a:lstStyle/>
          <a:p>
            <a:pPr marL="514350" indent="-514350" eaLnBrk="1" hangingPunct="1">
              <a:lnSpc>
                <a:spcPct val="90000"/>
              </a:lnSpc>
              <a:buFont typeface="Wingdings" pitchFamily="2" charset="2"/>
              <a:buNone/>
            </a:pPr>
            <a:r>
              <a:rPr lang="en-US" smtClean="0"/>
              <a:t>a.  Place students based on unofficial records (copies) until official records can be obtained.</a:t>
            </a:r>
          </a:p>
          <a:p>
            <a:pPr marL="514350" indent="-514350" eaLnBrk="1" hangingPunct="1">
              <a:lnSpc>
                <a:spcPct val="90000"/>
              </a:lnSpc>
              <a:buFont typeface="Wingdings" pitchFamily="2" charset="2"/>
              <a:buNone/>
            </a:pPr>
            <a:r>
              <a:rPr lang="en-US" smtClean="0"/>
              <a:t>b.  Receiving LEA shall request official records and the sending LEA shall process them within 10 days.</a:t>
            </a:r>
          </a:p>
          <a:p>
            <a:pPr marL="514350" indent="-514350" eaLnBrk="1" hangingPunct="1">
              <a:lnSpc>
                <a:spcPct val="90000"/>
              </a:lnSpc>
              <a:buFont typeface="Wingdings" pitchFamily="2" charset="2"/>
              <a:buNone/>
            </a:pPr>
            <a:r>
              <a:rPr lang="en-US" smtClean="0"/>
              <a:t>c.  Receiving LEA shall allow 30 days for immunizations.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Educational Records and Enrollment Continued</a:t>
            </a:r>
          </a:p>
        </p:txBody>
      </p:sp>
      <p:sp>
        <p:nvSpPr>
          <p:cNvPr id="1433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d. Students shall continue in the grade level from the sending state regardless of age.  This includes Kindergarten and First Grade.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Placement and Attendance, Article V	</a:t>
            </a:r>
          </a:p>
        </p:txBody>
      </p:sp>
      <p:sp>
        <p:nvSpPr>
          <p:cNvPr id="1536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mtClean="0"/>
              <a:t>a. Course placement—When the student transfers before or during the school year, the receiving LEA shall initially honor placement of the student in educational courses based on the student’s enrollment in the sending LEA and/or educational assessments conducted at the LEA in the sending state if the courses are offered.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Placement and Attendance Continued</a:t>
            </a:r>
          </a:p>
        </p:txBody>
      </p:sp>
      <p:sp>
        <p:nvSpPr>
          <p:cNvPr id="1638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smtClean="0"/>
              <a:t>b.  </a:t>
            </a:r>
            <a:r>
              <a:rPr lang="en-US" smtClean="0"/>
              <a:t>Educational program placement - The receiving LEA shall initially honor placement of the student in educational programs based on current educational assessments conducted at the LEA in the sending state.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Placement and Attendance Continued</a:t>
            </a:r>
          </a:p>
        </p:txBody>
      </p:sp>
      <p:sp>
        <p:nvSpPr>
          <p:cNvPr id="17411"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mtClean="0"/>
              <a:t>c. Special education services – The receiving LEA shall initially provide comparable services to a student with disabilities based on his/her current Individualized Education Program (IEP).  In addition, the receiving LEA shall make reasonable accommodations and modifications to address the needs of incoming students with disabilities.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Placement and Attendance Continued</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en-US" smtClean="0"/>
              <a:t>d. Placement flexibility – LEA administrative officials shall have flexibility in waiving course/program prerequisites, or other preconditions for placement in courses/programs offered under the jurisdiction of the LEA.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Placement and Attendance Continued</a:t>
            </a:r>
          </a:p>
        </p:txBody>
      </p:sp>
      <p:sp>
        <p:nvSpPr>
          <p:cNvPr id="1945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e.  Absence as related to deployment activities - Local Superintendents shall allow, at their discretion, excused absence for the student to be with the parent prior to or after a deployment or while on leave from deployment.  </a:t>
            </a:r>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Eligibility, Article VI</a:t>
            </a:r>
          </a:p>
        </p:txBody>
      </p:sp>
      <p:sp>
        <p:nvSpPr>
          <p:cNvPr id="20483"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pPr>
            <a:r>
              <a:rPr lang="en-US" smtClean="0"/>
              <a:t>1.  A special power of attorney for guardianship of the military child shall be sufficient for enrollment.</a:t>
            </a:r>
          </a:p>
          <a:p>
            <a:pPr marL="609600" indent="-609600" eaLnBrk="1" hangingPunct="1">
              <a:lnSpc>
                <a:spcPct val="80000"/>
              </a:lnSpc>
              <a:buFont typeface="Wingdings" pitchFamily="2" charset="2"/>
              <a:buNone/>
            </a:pPr>
            <a:r>
              <a:rPr lang="en-US" smtClean="0"/>
              <a:t>2.  Charging tuition to loco parentis or non-custodial parent who lives in area different from the custodial parent is prohibited.  </a:t>
            </a:r>
          </a:p>
          <a:p>
            <a:pPr marL="609600" indent="-609600" eaLnBrk="1" hangingPunct="1">
              <a:lnSpc>
                <a:spcPct val="80000"/>
              </a:lnSpc>
              <a:buFont typeface="Wingdings" pitchFamily="2" charset="2"/>
              <a:buAutoNum type="arabicPeriod" startAt="2"/>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Eligibility, Article VI Continued</a:t>
            </a:r>
          </a:p>
        </p:txBody>
      </p:sp>
      <p:sp>
        <p:nvSpPr>
          <p:cNvPr id="21507" name="Content Placeholder 2"/>
          <p:cNvSpPr>
            <a:spLocks noGrp="1"/>
          </p:cNvSpPr>
          <p:nvPr>
            <p:ph idx="1"/>
          </p:nvPr>
        </p:nvSpPr>
        <p:spPr/>
        <p:txBody>
          <a:bodyPr/>
          <a:lstStyle/>
          <a:p>
            <a:pPr marL="514350" indent="-514350">
              <a:buFont typeface="Wingdings" pitchFamily="2" charset="2"/>
              <a:buNone/>
            </a:pPr>
            <a:r>
              <a:rPr lang="en-US" smtClean="0"/>
              <a:t>3.  A student placed in the custody of loco parentis or non-custodial parent may continue to attend school in which they were enrolled while residing with the custodial parent.</a:t>
            </a:r>
          </a:p>
          <a:p>
            <a:pPr marL="514350" indent="-514350">
              <a:buFont typeface="Wingdings" pitchFamily="2" charset="2"/>
              <a:buNone/>
            </a:pPr>
            <a:r>
              <a:rPr lang="en-US" smtClean="0"/>
              <a:t>b.  If a student is otherwise eligible, they shall be allowed to participate in extra curricular activities even if they missed application deadlines.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Deployment Statistic</a:t>
            </a:r>
          </a:p>
        </p:txBody>
      </p:sp>
      <p:sp>
        <p:nvSpPr>
          <p:cNvPr id="4099" name="Content Placeholder 2"/>
          <p:cNvSpPr>
            <a:spLocks noGrp="1"/>
          </p:cNvSpPr>
          <p:nvPr>
            <p:ph idx="1"/>
          </p:nvPr>
        </p:nvSpPr>
        <p:spPr/>
        <p:txBody>
          <a:bodyPr/>
          <a:lstStyle/>
          <a:p>
            <a:pPr>
              <a:buFont typeface="Wingdings" pitchFamily="2" charset="2"/>
              <a:buNone/>
            </a:pPr>
            <a:r>
              <a:rPr lang="en-US" smtClean="0"/>
              <a:t>Since September 11, 2001, of the 1.9</a:t>
            </a:r>
          </a:p>
          <a:p>
            <a:pPr>
              <a:buFont typeface="Wingdings" pitchFamily="2" charset="2"/>
              <a:buNone/>
            </a:pPr>
            <a:r>
              <a:rPr lang="en-US" smtClean="0"/>
              <a:t>Million Americans who have deployed -</a:t>
            </a:r>
          </a:p>
          <a:p>
            <a:r>
              <a:rPr lang="en-US" smtClean="0"/>
              <a:t>876,000 are parents</a:t>
            </a:r>
          </a:p>
          <a:p>
            <a:r>
              <a:rPr lang="en-US" smtClean="0"/>
              <a:t>245,000 have been away twice</a:t>
            </a:r>
          </a:p>
          <a:p>
            <a:r>
              <a:rPr lang="en-US" smtClean="0"/>
              <a:t>91,000 three times and </a:t>
            </a:r>
          </a:p>
          <a:p>
            <a:r>
              <a:rPr lang="en-US" smtClean="0"/>
              <a:t>48,000 four or more times</a:t>
            </a:r>
          </a:p>
          <a:p>
            <a:pPr>
              <a:buFont typeface="Wingdings" pitchFamily="2" charset="2"/>
              <a:buNone/>
            </a:pPr>
            <a:r>
              <a:rPr lang="en-US" smtClean="0"/>
              <a:t>					</a:t>
            </a:r>
            <a:r>
              <a:rPr lang="en-US" sz="2400" smtClean="0"/>
              <a:t>~ </a:t>
            </a:r>
            <a:r>
              <a:rPr lang="en-US" sz="2400" i="1" smtClean="0"/>
              <a:t>Department of Defense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Graduation, Article VII </a:t>
            </a:r>
          </a:p>
        </p:txBody>
      </p:sp>
      <p:sp>
        <p:nvSpPr>
          <p:cNvPr id="2253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a. Waiver requirements - Schools shall waive specific courses required for graduation if similar courses have been completed in the sending LEA.  If a waiver cannot be granted to a student who would qualify to graduate from the sending LEA, the receiving LEA shall provide an alternative means of acquiring required coursework for on-time graduation.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Graduation Continued</a:t>
            </a:r>
          </a:p>
        </p:txBody>
      </p:sp>
      <p:sp>
        <p:nvSpPr>
          <p:cNvPr id="23555"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mtClean="0"/>
              <a:t>b. Exit exams - states shall accept: 1) exit or end-of-course exams required for graduation from the sending LEA; 2) national norm-referenced achievement tests or 3) alternative testing, in lieu of testing requirements for graduation in the receiving LEA.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Graduation Continued</a:t>
            </a:r>
          </a:p>
        </p:txBody>
      </p:sp>
      <p:sp>
        <p:nvSpPr>
          <p:cNvPr id="24579"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mtClean="0"/>
              <a:t>c. Transfers during Senior year – Should a military student transferring at the beginning or during his/her senior year and not be eligible to graduate under Texas standards, the receiving LEA shall enroll the student in the required classes to receive a diploma from the sending LEA.  Coordination for receipt of the diploma shall be conducted by the receiving LEA.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Chain of Command</a:t>
            </a:r>
          </a:p>
        </p:txBody>
      </p:sp>
      <p:sp>
        <p:nvSpPr>
          <p:cNvPr id="25603" name="Rectangle 3"/>
          <p:cNvSpPr>
            <a:spLocks noGrp="1" noChangeArrowheads="1"/>
          </p:cNvSpPr>
          <p:nvPr>
            <p:ph type="body" idx="1"/>
          </p:nvPr>
        </p:nvSpPr>
        <p:spPr/>
        <p:txBody>
          <a:bodyPr/>
          <a:lstStyle/>
          <a:p>
            <a:pPr eaLnBrk="1" hangingPunct="1">
              <a:lnSpc>
                <a:spcPct val="90000"/>
              </a:lnSpc>
            </a:pPr>
            <a:r>
              <a:rPr lang="en-US" smtClean="0"/>
              <a:t>Interstate Commission</a:t>
            </a:r>
          </a:p>
          <a:p>
            <a:pPr eaLnBrk="1" hangingPunct="1">
              <a:lnSpc>
                <a:spcPct val="90000"/>
              </a:lnSpc>
            </a:pPr>
            <a:endParaRPr lang="en-US" sz="2000" smtClean="0"/>
          </a:p>
          <a:p>
            <a:pPr eaLnBrk="1" hangingPunct="1">
              <a:lnSpc>
                <a:spcPct val="90000"/>
              </a:lnSpc>
            </a:pPr>
            <a:r>
              <a:rPr lang="en-US" sz="2000" smtClean="0"/>
              <a:t>Texas State Council Membership - </a:t>
            </a:r>
          </a:p>
          <a:p>
            <a:pPr lvl="1" eaLnBrk="1" hangingPunct="1">
              <a:lnSpc>
                <a:spcPct val="90000"/>
              </a:lnSpc>
            </a:pPr>
            <a:r>
              <a:rPr lang="en-US" sz="2000" i="1" smtClean="0"/>
              <a:t>Compact Commissioner: Commissioner Robert Scott </a:t>
            </a:r>
          </a:p>
          <a:p>
            <a:pPr lvl="1" eaLnBrk="1" hangingPunct="1">
              <a:lnSpc>
                <a:spcPct val="90000"/>
              </a:lnSpc>
            </a:pPr>
            <a:r>
              <a:rPr lang="en-US" sz="2000" i="1" smtClean="0"/>
              <a:t>Alternate Compact Commissioner: Mrs. Brenda Weber</a:t>
            </a:r>
          </a:p>
          <a:p>
            <a:pPr lvl="1" eaLnBrk="1" hangingPunct="1">
              <a:lnSpc>
                <a:spcPct val="90000"/>
              </a:lnSpc>
            </a:pPr>
            <a:r>
              <a:rPr lang="en-US" sz="2000" i="1" smtClean="0"/>
              <a:t>Dr. Terry Smith, Executive Director, Education Service Center Region 20 (San Antonio)</a:t>
            </a:r>
          </a:p>
          <a:p>
            <a:pPr lvl="1" eaLnBrk="1" hangingPunct="1">
              <a:lnSpc>
                <a:spcPct val="90000"/>
              </a:lnSpc>
            </a:pPr>
            <a:r>
              <a:rPr lang="en-US" sz="2000" i="1" smtClean="0"/>
              <a:t>Dr. Lorenzo Garcia, Superintendent El Paso ISD</a:t>
            </a:r>
          </a:p>
          <a:p>
            <a:pPr lvl="1" eaLnBrk="1" hangingPunct="1">
              <a:lnSpc>
                <a:spcPct val="90000"/>
              </a:lnSpc>
            </a:pPr>
            <a:r>
              <a:rPr lang="en-US" sz="2000" i="1" smtClean="0"/>
              <a:t>Dr. Robert Muller, Superintendent Killeen ISD</a:t>
            </a:r>
          </a:p>
          <a:p>
            <a:pPr lvl="1" eaLnBrk="1" hangingPunct="1">
              <a:lnSpc>
                <a:spcPct val="90000"/>
              </a:lnSpc>
            </a:pPr>
            <a:r>
              <a:rPr lang="en-US" sz="2000" i="1" smtClean="0"/>
              <a:t>Dr. Robert Duron, Superintendent San Antonio ISD</a:t>
            </a:r>
          </a:p>
          <a:p>
            <a:pPr lvl="1"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Texas State Council</a:t>
            </a:r>
          </a:p>
        </p:txBody>
      </p:sp>
      <p:sp>
        <p:nvSpPr>
          <p:cNvPr id="26627" name="Content Placeholder 2"/>
          <p:cNvSpPr>
            <a:spLocks noGrp="1"/>
          </p:cNvSpPr>
          <p:nvPr>
            <p:ph idx="1"/>
          </p:nvPr>
        </p:nvSpPr>
        <p:spPr/>
        <p:txBody>
          <a:bodyPr/>
          <a:lstStyle/>
          <a:p>
            <a:r>
              <a:rPr lang="en-US" smtClean="0"/>
              <a:t>The Texas State Council met November 6, 2009</a:t>
            </a:r>
          </a:p>
          <a:p>
            <a:pPr lvl="1"/>
            <a:r>
              <a:rPr lang="en-US" smtClean="0"/>
              <a:t>Discussed council make-up and roles</a:t>
            </a:r>
          </a:p>
          <a:p>
            <a:pPr lvl="1"/>
            <a:r>
              <a:rPr lang="en-US" smtClean="0"/>
              <a:t>Established membership</a:t>
            </a:r>
          </a:p>
          <a:p>
            <a:pPr lvl="1"/>
            <a:r>
              <a:rPr lang="en-US" smtClean="0"/>
              <a:t>Discussed issues to raise at Interstate Commission Meeting</a:t>
            </a:r>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Interstate Commission	</a:t>
            </a:r>
          </a:p>
        </p:txBody>
      </p:sp>
      <p:sp>
        <p:nvSpPr>
          <p:cNvPr id="27651" name="Content Placeholder 2"/>
          <p:cNvSpPr>
            <a:spLocks noGrp="1"/>
          </p:cNvSpPr>
          <p:nvPr>
            <p:ph idx="1"/>
          </p:nvPr>
        </p:nvSpPr>
        <p:spPr/>
        <p:txBody>
          <a:bodyPr/>
          <a:lstStyle/>
          <a:p>
            <a:r>
              <a:rPr lang="en-US" smtClean="0"/>
              <a:t>Interstate Commission met November 16-18, 2009 with Five Goals:</a:t>
            </a:r>
          </a:p>
          <a:p>
            <a:pPr>
              <a:buFont typeface="Wingdings" pitchFamily="2" charset="2"/>
              <a:buNone/>
            </a:pPr>
            <a:r>
              <a:rPr lang="en-US" smtClean="0"/>
              <a:t>	</a:t>
            </a:r>
            <a:r>
              <a:rPr lang="en-US" sz="2800" smtClean="0"/>
              <a:t>(1) Approve Rules; </a:t>
            </a:r>
          </a:p>
          <a:p>
            <a:pPr>
              <a:buFont typeface="Wingdings" pitchFamily="2" charset="2"/>
              <a:buNone/>
            </a:pPr>
            <a:r>
              <a:rPr lang="en-US" sz="2800" smtClean="0"/>
              <a:t>	(2) Elect Officers; </a:t>
            </a:r>
          </a:p>
          <a:p>
            <a:pPr>
              <a:buFont typeface="Wingdings" pitchFamily="2" charset="2"/>
              <a:buNone/>
            </a:pPr>
            <a:r>
              <a:rPr lang="en-US" sz="2800" smtClean="0"/>
              <a:t>	(3) Approve FY11 Budget; </a:t>
            </a:r>
          </a:p>
          <a:p>
            <a:pPr>
              <a:buFont typeface="Wingdings" pitchFamily="2" charset="2"/>
              <a:buNone/>
            </a:pPr>
            <a:r>
              <a:rPr lang="en-US" sz="2800" smtClean="0"/>
              <a:t>	(4) Assign Committees; and,</a:t>
            </a:r>
          </a:p>
          <a:p>
            <a:pPr>
              <a:buFont typeface="Wingdings" pitchFamily="2" charset="2"/>
              <a:buNone/>
            </a:pPr>
            <a:r>
              <a:rPr lang="en-US" sz="2800" smtClean="0"/>
              <a:t>	(5) Establish a Search Committee to hire Executive Director.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Interstate Commission Continued</a:t>
            </a:r>
          </a:p>
        </p:txBody>
      </p:sp>
      <p:sp>
        <p:nvSpPr>
          <p:cNvPr id="28675" name="Content Placeholder 2"/>
          <p:cNvSpPr>
            <a:spLocks noGrp="1"/>
          </p:cNvSpPr>
          <p:nvPr>
            <p:ph idx="1"/>
          </p:nvPr>
        </p:nvSpPr>
        <p:spPr/>
        <p:txBody>
          <a:bodyPr/>
          <a:lstStyle/>
          <a:p>
            <a:pPr lvl="1"/>
            <a:r>
              <a:rPr lang="en-US" smtClean="0"/>
              <a:t>Approved Rules with effective date of </a:t>
            </a:r>
          </a:p>
          <a:p>
            <a:pPr lvl="1">
              <a:buFont typeface="Wingdings" pitchFamily="2" charset="2"/>
              <a:buNone/>
            </a:pPr>
            <a:r>
              <a:rPr lang="en-US" smtClean="0"/>
              <a:t>	January 1, 2010</a:t>
            </a:r>
          </a:p>
          <a:p>
            <a:pPr lvl="1"/>
            <a:r>
              <a:rPr lang="en-US" smtClean="0"/>
              <a:t>Elected officers – </a:t>
            </a:r>
          </a:p>
          <a:p>
            <a:pPr lvl="2"/>
            <a:r>
              <a:rPr lang="en-US" smtClean="0"/>
              <a:t>Chair - Cheryl Serrano, Colorado;</a:t>
            </a:r>
          </a:p>
          <a:p>
            <a:pPr lvl="2"/>
            <a:r>
              <a:rPr lang="en-US" smtClean="0"/>
              <a:t>Vice Chair - Kathleen Berg, Hawaii; and,</a:t>
            </a:r>
          </a:p>
          <a:p>
            <a:pPr lvl="2"/>
            <a:r>
              <a:rPr lang="en-US" smtClean="0"/>
              <a:t>Treasurer - Brad Neuenswander, Kansas</a:t>
            </a:r>
          </a:p>
          <a:p>
            <a:pPr lvl="1"/>
            <a:r>
              <a:rPr lang="en-US" smtClean="0"/>
              <a:t>FY11 Budget was Approved (TX dues $76,264)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Intestate Commission Continued</a:t>
            </a:r>
          </a:p>
        </p:txBody>
      </p:sp>
      <p:sp>
        <p:nvSpPr>
          <p:cNvPr id="29699" name="Content Placeholder 2"/>
          <p:cNvSpPr>
            <a:spLocks noGrp="1"/>
          </p:cNvSpPr>
          <p:nvPr>
            <p:ph idx="1"/>
          </p:nvPr>
        </p:nvSpPr>
        <p:spPr>
          <a:xfrm>
            <a:off x="914400" y="1981200"/>
            <a:ext cx="7661275" cy="4114800"/>
          </a:xfrm>
        </p:spPr>
        <p:txBody>
          <a:bodyPr/>
          <a:lstStyle/>
          <a:p>
            <a:pPr lvl="1"/>
            <a:r>
              <a:rPr lang="en-US" smtClean="0"/>
              <a:t>Committees formed:  Finance, Rules, Compliance, and Training and Outreach.</a:t>
            </a:r>
          </a:p>
          <a:p>
            <a:r>
              <a:rPr lang="en-US" smtClean="0"/>
              <a:t>Executive Committee Established</a:t>
            </a:r>
          </a:p>
          <a:p>
            <a:pPr lvl="1"/>
            <a:r>
              <a:rPr lang="en-US" smtClean="0"/>
              <a:t>Chair, Vice Chair, Treasurer, and Chairs of Finance, Rules, Compliance, and Training and Outreach Committees</a:t>
            </a:r>
          </a:p>
          <a:p>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Interstate Commission Continued</a:t>
            </a:r>
          </a:p>
        </p:txBody>
      </p:sp>
      <p:sp>
        <p:nvSpPr>
          <p:cNvPr id="30723" name="Content Placeholder 2"/>
          <p:cNvSpPr>
            <a:spLocks noGrp="1"/>
          </p:cNvSpPr>
          <p:nvPr>
            <p:ph idx="1"/>
          </p:nvPr>
        </p:nvSpPr>
        <p:spPr/>
        <p:txBody>
          <a:bodyPr/>
          <a:lstStyle/>
          <a:p>
            <a:r>
              <a:rPr lang="en-US" smtClean="0"/>
              <a:t>Search Committee Established</a:t>
            </a:r>
          </a:p>
          <a:p>
            <a:pPr lvl="1"/>
            <a:r>
              <a:rPr lang="en-US" smtClean="0"/>
              <a:t>Short-term committee established to search for an Executive Director</a:t>
            </a:r>
          </a:p>
          <a:p>
            <a:pPr lvl="1"/>
            <a:r>
              <a:rPr lang="en-US" smtClean="0"/>
              <a:t>Review applications, interview and hire.  Hire expected in February 2010.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Interstate Commission Continued	</a:t>
            </a:r>
          </a:p>
        </p:txBody>
      </p:sp>
      <p:sp>
        <p:nvSpPr>
          <p:cNvPr id="31747" name="Content Placeholder 2"/>
          <p:cNvSpPr>
            <a:spLocks noGrp="1"/>
          </p:cNvSpPr>
          <p:nvPr>
            <p:ph idx="1"/>
          </p:nvPr>
        </p:nvSpPr>
        <p:spPr/>
        <p:txBody>
          <a:bodyPr/>
          <a:lstStyle/>
          <a:p>
            <a:r>
              <a:rPr lang="en-US" sz="2800" smtClean="0"/>
              <a:t>Executive Director and support staff to be headquartered at The Council of State Governments in Lexington, KY</a:t>
            </a:r>
          </a:p>
          <a:p>
            <a:r>
              <a:rPr lang="en-US" sz="2800" smtClean="0"/>
              <a:t>Serves as Secretary to the Interstate Commission</a:t>
            </a:r>
          </a:p>
          <a:p>
            <a:r>
              <a:rPr lang="en-US" sz="2800" smtClean="0"/>
              <a:t>Coordinates the day-to-day activities of the Interstate Commission</a:t>
            </a:r>
          </a:p>
          <a:p>
            <a:r>
              <a:rPr lang="en-US" sz="2800" smtClean="0"/>
              <a:t>Is NOT a member of the Interstate Commission</a:t>
            </a:r>
          </a:p>
          <a:p>
            <a:pPr>
              <a:buFont typeface="Wingdings" pitchFamily="2" charset="2"/>
              <a:buNone/>
            </a:pPr>
            <a:endParaRPr lang="en-US" smtClean="0"/>
          </a:p>
          <a:p>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Compact’s Purpose, Article I</a:t>
            </a:r>
          </a:p>
        </p:txBody>
      </p:sp>
      <p:sp>
        <p:nvSpPr>
          <p:cNvPr id="5123" name="Rectangle 3"/>
          <p:cNvSpPr>
            <a:spLocks noGrp="1" noChangeArrowheads="1"/>
          </p:cNvSpPr>
          <p:nvPr>
            <p:ph type="body" idx="1"/>
          </p:nvPr>
        </p:nvSpPr>
        <p:spPr/>
        <p:txBody>
          <a:bodyPr/>
          <a:lstStyle/>
          <a:p>
            <a:pPr eaLnBrk="1" hangingPunct="1"/>
            <a:r>
              <a:rPr lang="en-US" smtClean="0"/>
              <a:t>Purpose of the compact is to remove barriers to educational success imposed on children of military families because of frequent moves and deployment  of their parents by: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Interstate Commission Continued</a:t>
            </a:r>
          </a:p>
        </p:txBody>
      </p:sp>
      <p:sp>
        <p:nvSpPr>
          <p:cNvPr id="32771" name="Content Placeholder 2"/>
          <p:cNvSpPr>
            <a:spLocks noGrp="1"/>
          </p:cNvSpPr>
          <p:nvPr>
            <p:ph idx="1"/>
          </p:nvPr>
        </p:nvSpPr>
        <p:spPr/>
        <p:txBody>
          <a:bodyPr/>
          <a:lstStyle/>
          <a:p>
            <a:r>
              <a:rPr lang="en-US" smtClean="0"/>
              <a:t>Next annual business meeting will be in the fall of 2010.  Location to be determined in the Spring of 2010.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TEA Subject Matter Experts </a:t>
            </a:r>
            <a:r>
              <a:rPr lang="en-US" i="1" smtClean="0"/>
              <a:t>We’re here to Help!</a:t>
            </a:r>
            <a:r>
              <a:rPr lang="en-US" smtClean="0"/>
              <a:t>	</a:t>
            </a:r>
          </a:p>
        </p:txBody>
      </p:sp>
      <p:sp>
        <p:nvSpPr>
          <p:cNvPr id="33795" name="Rectangle 3"/>
          <p:cNvSpPr>
            <a:spLocks noGrp="1" noChangeArrowheads="1"/>
          </p:cNvSpPr>
          <p:nvPr>
            <p:ph type="body" idx="1"/>
          </p:nvPr>
        </p:nvSpPr>
        <p:spPr/>
        <p:txBody>
          <a:bodyPr/>
          <a:lstStyle/>
          <a:p>
            <a:pPr eaLnBrk="1" hangingPunct="1"/>
            <a:r>
              <a:rPr lang="en-US" sz="2800" smtClean="0"/>
              <a:t>Arts II, III, IV, V(e), VI(a), VII(a)(c) – General Counsel (512) 463-9720</a:t>
            </a:r>
          </a:p>
          <a:p>
            <a:pPr eaLnBrk="1" hangingPunct="1"/>
            <a:r>
              <a:rPr lang="en-US" sz="2800" smtClean="0"/>
              <a:t>Art V(a)(b)(d), Art VII(a)(c) – Standards and Programs (512) 463-9483</a:t>
            </a:r>
          </a:p>
          <a:p>
            <a:pPr eaLnBrk="1" hangingPunct="1"/>
            <a:r>
              <a:rPr lang="en-US" sz="2800" smtClean="0"/>
              <a:t>Art V(c) – Special Programs (512) 463-9414</a:t>
            </a:r>
          </a:p>
          <a:p>
            <a:pPr eaLnBrk="1" hangingPunct="1"/>
            <a:r>
              <a:rPr lang="en-US" sz="2800" smtClean="0"/>
              <a:t>Art VI(b) – Regional Services (512) 463-5917</a:t>
            </a:r>
          </a:p>
          <a:p>
            <a:pPr eaLnBrk="1" hangingPunct="1"/>
            <a:r>
              <a:rPr lang="en-US" sz="2800" smtClean="0"/>
              <a:t>Art VII(b)(c) – Assessment, Accountability, and Data Quality (512) 463-9701 </a:t>
            </a:r>
          </a:p>
          <a:p>
            <a:pPr eaLnBrk="1" hangingPunct="1"/>
            <a:endParaRPr lang="en-US"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2800" smtClean="0"/>
              <a:t>Interstate Compact on the Educational Opportunities for Military Children – Senate Bill 90</a:t>
            </a:r>
          </a:p>
        </p:txBody>
      </p:sp>
      <p:sp>
        <p:nvSpPr>
          <p:cNvPr id="34819" name="Content Placeholder 2"/>
          <p:cNvSpPr>
            <a:spLocks noGrp="1"/>
          </p:cNvSpPr>
          <p:nvPr>
            <p:ph idx="1"/>
          </p:nvPr>
        </p:nvSpPr>
        <p:spPr>
          <a:xfrm>
            <a:off x="990600" y="1752600"/>
            <a:ext cx="7661275" cy="4648200"/>
          </a:xfrm>
        </p:spPr>
        <p:txBody>
          <a:bodyPr/>
          <a:lstStyle/>
          <a:p>
            <a:r>
              <a:rPr lang="en-US" smtClean="0"/>
              <a:t>Links/Resources </a:t>
            </a:r>
          </a:p>
          <a:p>
            <a:pPr>
              <a:buFont typeface="Wingdings" pitchFamily="2" charset="2"/>
              <a:buNone/>
            </a:pPr>
            <a:endParaRPr lang="en-US" sz="1800" smtClean="0"/>
          </a:p>
          <a:p>
            <a:pPr>
              <a:buFont typeface="Wingdings" pitchFamily="2" charset="2"/>
              <a:buNone/>
            </a:pPr>
            <a:r>
              <a:rPr lang="en-US" sz="1800" smtClean="0"/>
              <a:t>	</a:t>
            </a:r>
            <a:r>
              <a:rPr lang="en-US" sz="1600" smtClean="0"/>
              <a:t>Text of Senate Bill 90	</a:t>
            </a:r>
          </a:p>
          <a:p>
            <a:pPr>
              <a:buFont typeface="Wingdings" pitchFamily="2" charset="2"/>
              <a:buNone/>
            </a:pPr>
            <a:r>
              <a:rPr lang="en-US" sz="1800" smtClean="0"/>
              <a:t>	</a:t>
            </a:r>
            <a:r>
              <a:rPr lang="en-US" sz="1600" smtClean="0">
                <a:hlinkClick r:id="rId2"/>
              </a:rPr>
              <a:t>http://ritter.tea.state.tx.us/mil/SB90.pdf</a:t>
            </a:r>
            <a:endParaRPr lang="en-US" sz="1600" smtClean="0"/>
          </a:p>
          <a:p>
            <a:pPr>
              <a:buFont typeface="Wingdings" pitchFamily="2" charset="2"/>
              <a:buNone/>
            </a:pPr>
            <a:endParaRPr lang="en-US" sz="1800" smtClean="0"/>
          </a:p>
          <a:p>
            <a:pPr>
              <a:buFont typeface="Wingdings" pitchFamily="2" charset="2"/>
              <a:buNone/>
            </a:pPr>
            <a:r>
              <a:rPr lang="en-US" sz="1800" smtClean="0"/>
              <a:t>	</a:t>
            </a:r>
            <a:r>
              <a:rPr lang="en-US" sz="1600" smtClean="0"/>
              <a:t>Interstate Commission Rules (Effective January 1, 2010)</a:t>
            </a:r>
          </a:p>
          <a:p>
            <a:pPr>
              <a:buFont typeface="Wingdings" pitchFamily="2" charset="2"/>
              <a:buNone/>
            </a:pPr>
            <a:r>
              <a:rPr lang="en-US" sz="1800" smtClean="0"/>
              <a:t>	</a:t>
            </a:r>
            <a:r>
              <a:rPr lang="en-US" sz="1600" smtClean="0">
                <a:hlinkClick r:id="rId3"/>
              </a:rPr>
              <a:t>http://ritter.tea.state.tx.us/mil/MIC3RulesAdopted2ndAnnualMeeting.pdf</a:t>
            </a:r>
            <a:endParaRPr lang="en-US" sz="1600" smtClean="0"/>
          </a:p>
          <a:p>
            <a:pPr>
              <a:buFont typeface="Wingdings" pitchFamily="2" charset="2"/>
              <a:buNone/>
            </a:pPr>
            <a:endParaRPr lang="en-US" sz="1600" smtClean="0"/>
          </a:p>
          <a:p>
            <a:pPr>
              <a:buFont typeface="Wingdings" pitchFamily="2" charset="2"/>
              <a:buNone/>
            </a:pPr>
            <a:r>
              <a:rPr lang="en-US" sz="1600" smtClean="0"/>
              <a:t>	Council of State Governments military compact web page: </a:t>
            </a:r>
          </a:p>
          <a:p>
            <a:pPr>
              <a:buFont typeface="Wingdings" pitchFamily="2" charset="2"/>
              <a:buNone/>
            </a:pPr>
            <a:r>
              <a:rPr lang="en-US" sz="1600" smtClean="0"/>
              <a:t>	</a:t>
            </a:r>
            <a:r>
              <a:rPr lang="en-US" sz="1600" smtClean="0">
                <a:hlinkClick r:id="rId4"/>
              </a:rPr>
              <a:t>http://www.csg.org/programs/policyprograms/NCIC.aspx#militarychildren</a:t>
            </a:r>
            <a:endParaRPr lang="en-US" sz="1600" smtClean="0"/>
          </a:p>
          <a:p>
            <a:pPr>
              <a:buFont typeface="Wingdings" pitchFamily="2" charset="2"/>
              <a:buNone/>
            </a:pPr>
            <a:endParaRPr lang="en-US" sz="1600" smtClean="0"/>
          </a:p>
          <a:p>
            <a:pPr>
              <a:buFont typeface="Wingdings" pitchFamily="2" charset="2"/>
              <a:buNone/>
            </a:pPr>
            <a:r>
              <a:rPr lang="en-US" sz="1600" smtClean="0"/>
              <a:t>	National School Boards Association military compact web page: </a:t>
            </a:r>
            <a:r>
              <a:rPr lang="en-US" sz="1600" smtClean="0">
                <a:hlinkClick r:id="rId5"/>
              </a:rPr>
              <a:t>http://www.nsba.org/MainMenu/Advocacy/FederalLaws/MilitaryCompact.aspx</a:t>
            </a:r>
            <a:endParaRPr lang="en-US" sz="16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z="2800" smtClean="0"/>
              <a:t>Interstate Compact on the Educational Opportunities for Military Children – Senate Bill 90</a:t>
            </a:r>
          </a:p>
        </p:txBody>
      </p:sp>
      <p:sp>
        <p:nvSpPr>
          <p:cNvPr id="35843" name="Content Placeholder 2"/>
          <p:cNvSpPr>
            <a:spLocks noGrp="1"/>
          </p:cNvSpPr>
          <p:nvPr>
            <p:ph idx="1"/>
          </p:nvPr>
        </p:nvSpPr>
        <p:spPr/>
        <p:txBody>
          <a:bodyPr/>
          <a:lstStyle/>
          <a:p>
            <a:pPr algn="ctr">
              <a:buFont typeface="Wingdings" pitchFamily="2" charset="2"/>
              <a:buNone/>
            </a:pPr>
            <a:endParaRPr lang="en-US" sz="5400" smtClean="0"/>
          </a:p>
          <a:p>
            <a:pPr algn="ctr">
              <a:buFont typeface="Wingdings" pitchFamily="2" charset="2"/>
              <a:buNone/>
            </a:pPr>
            <a:r>
              <a:rPr lang="en-US" sz="5400" smtClean="0"/>
              <a:t>Any Questions?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TEA Point of Contact</a:t>
            </a:r>
          </a:p>
        </p:txBody>
      </p:sp>
      <p:sp>
        <p:nvSpPr>
          <p:cNvPr id="36867"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2400" smtClean="0"/>
              <a:t>    Mike Peebles </a:t>
            </a:r>
          </a:p>
          <a:p>
            <a:pPr eaLnBrk="1" hangingPunct="1">
              <a:lnSpc>
                <a:spcPct val="80000"/>
              </a:lnSpc>
              <a:buFont typeface="Wingdings" pitchFamily="2" charset="2"/>
              <a:buNone/>
            </a:pPr>
            <a:r>
              <a:rPr lang="en-US" sz="2400" smtClean="0"/>
              <a:t>    Texas Education Agency (CC: 360)</a:t>
            </a:r>
          </a:p>
          <a:p>
            <a:pPr eaLnBrk="1" hangingPunct="1">
              <a:lnSpc>
                <a:spcPct val="80000"/>
              </a:lnSpc>
              <a:buFont typeface="Wingdings" pitchFamily="2" charset="2"/>
              <a:buNone/>
            </a:pPr>
            <a:r>
              <a:rPr lang="en-US" sz="2400" smtClean="0"/>
              <a:t>    1701 N. Congress Avenue</a:t>
            </a:r>
          </a:p>
          <a:p>
            <a:pPr eaLnBrk="1" hangingPunct="1">
              <a:lnSpc>
                <a:spcPct val="80000"/>
              </a:lnSpc>
              <a:buFont typeface="Wingdings" pitchFamily="2" charset="2"/>
              <a:buNone/>
            </a:pPr>
            <a:r>
              <a:rPr lang="en-US" sz="2400" smtClean="0"/>
              <a:t>    Austin, TX  78701-1494</a:t>
            </a:r>
          </a:p>
          <a:p>
            <a:pPr eaLnBrk="1" hangingPunct="1">
              <a:lnSpc>
                <a:spcPct val="80000"/>
              </a:lnSpc>
              <a:buFont typeface="Wingdings" pitchFamily="2" charset="2"/>
              <a:buNone/>
            </a:pPr>
            <a:r>
              <a:rPr lang="en-US" sz="2400" smtClean="0"/>
              <a:t>    </a:t>
            </a:r>
          </a:p>
          <a:p>
            <a:pPr eaLnBrk="1" hangingPunct="1">
              <a:lnSpc>
                <a:spcPct val="80000"/>
              </a:lnSpc>
              <a:buFont typeface="Wingdings" pitchFamily="2" charset="2"/>
              <a:buNone/>
            </a:pPr>
            <a:r>
              <a:rPr lang="en-US" sz="2400" smtClean="0"/>
              <a:t>    Phone: (512) 463-5917</a:t>
            </a:r>
          </a:p>
          <a:p>
            <a:pPr eaLnBrk="1" hangingPunct="1">
              <a:lnSpc>
                <a:spcPct val="80000"/>
              </a:lnSpc>
              <a:buFont typeface="Wingdings" pitchFamily="2" charset="2"/>
              <a:buNone/>
            </a:pPr>
            <a:r>
              <a:rPr lang="en-US" sz="2400" smtClean="0"/>
              <a:t>    Fax (512) 463-8317</a:t>
            </a:r>
          </a:p>
          <a:p>
            <a:pPr eaLnBrk="1" hangingPunct="1">
              <a:lnSpc>
                <a:spcPct val="80000"/>
              </a:lnSpc>
              <a:buFont typeface="Wingdings" pitchFamily="2" charset="2"/>
              <a:buNone/>
            </a:pPr>
            <a:r>
              <a:rPr lang="en-US" sz="2400" smtClean="0"/>
              <a:t>    Email: Mike.Peebles@tea.state.tx.us</a:t>
            </a:r>
          </a:p>
          <a:p>
            <a:pPr eaLnBrk="1" hangingPunct="1">
              <a:lnSpc>
                <a:spcPct val="80000"/>
              </a:lnSpc>
              <a:buFont typeface="Wingdings" pitchFamily="2" charset="2"/>
              <a:buNone/>
            </a:pPr>
            <a:r>
              <a:rPr lang="en-US" sz="24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Compact’s Purpose Continued</a:t>
            </a:r>
          </a:p>
        </p:txBody>
      </p:sp>
      <p:sp>
        <p:nvSpPr>
          <p:cNvPr id="6147" name="Rectangle 3"/>
          <p:cNvSpPr>
            <a:spLocks noGrp="1" noChangeArrowheads="1"/>
          </p:cNvSpPr>
          <p:nvPr>
            <p:ph type="body" idx="1"/>
          </p:nvPr>
        </p:nvSpPr>
        <p:spPr/>
        <p:txBody>
          <a:bodyPr/>
          <a:lstStyle/>
          <a:p>
            <a:pPr marL="514350" indent="-514350" eaLnBrk="1" hangingPunct="1">
              <a:buFont typeface="Wingdings" pitchFamily="2" charset="2"/>
              <a:buNone/>
            </a:pPr>
            <a:r>
              <a:rPr lang="en-US" smtClean="0"/>
              <a:t>a.  Completing timely enrollment despite delay in receiving records and variants in age requirements.</a:t>
            </a:r>
          </a:p>
          <a:p>
            <a:pPr marL="514350" indent="-514350" eaLnBrk="1" hangingPunct="1">
              <a:buFont typeface="Wingdings" pitchFamily="2" charset="2"/>
              <a:buNone/>
            </a:pPr>
            <a:r>
              <a:rPr lang="en-US" smtClean="0"/>
              <a:t>b.  Establishing class placement.</a:t>
            </a:r>
          </a:p>
          <a:p>
            <a:pPr marL="514350" indent="-514350" eaLnBrk="1" hangingPunct="1">
              <a:buFont typeface="Wingdings" pitchFamily="2" charset="2"/>
              <a:buNone/>
            </a:pPr>
            <a:r>
              <a:rPr lang="en-US" smtClean="0"/>
              <a:t>c.  Allowing participation in extracurricular academic, athletic, and social activities.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Compact’s Purpose Continued</a:t>
            </a:r>
          </a:p>
        </p:txBody>
      </p:sp>
      <p:sp>
        <p:nvSpPr>
          <p:cNvPr id="7171" name="Rectangle 3"/>
          <p:cNvSpPr>
            <a:spLocks noGrp="1" noChangeArrowheads="1"/>
          </p:cNvSpPr>
          <p:nvPr>
            <p:ph type="body" idx="1"/>
          </p:nvPr>
        </p:nvSpPr>
        <p:spPr/>
        <p:txBody>
          <a:bodyPr/>
          <a:lstStyle/>
          <a:p>
            <a:pPr eaLnBrk="1" hangingPunct="1">
              <a:buFont typeface="Wingdings" pitchFamily="2" charset="2"/>
              <a:buNone/>
            </a:pPr>
            <a:r>
              <a:rPr lang="en-US" smtClean="0"/>
              <a:t>d. Facilitating the qualification and eligibility for enrollment, educational programs, and on-time graduation. </a:t>
            </a:r>
          </a:p>
          <a:p>
            <a:pPr eaLnBrk="1" hangingPunct="1">
              <a:buFont typeface="Wingdings" pitchFamily="2" charset="2"/>
              <a:buNone/>
            </a:pPr>
            <a:r>
              <a:rPr lang="en-US" smtClean="0"/>
              <a:t>e. Providing for the promulgation and enforcement of administrative rules.</a:t>
            </a:r>
          </a:p>
          <a:p>
            <a:pPr eaLnBrk="1" hangingPunct="1">
              <a:buFont typeface="Wingdings" pitchFamily="2" charset="2"/>
              <a:buNone/>
            </a:pPr>
            <a:r>
              <a:rPr lang="en-US" smtClean="0"/>
              <a:t>f.  Providing for the uniform collection and sharing of information.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Compact’s Purpose Continued</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en-US" smtClean="0"/>
              <a:t>g. Promoting coordination between the compact and other compacts affecting military children.</a:t>
            </a:r>
          </a:p>
          <a:p>
            <a:pPr eaLnBrk="1" hangingPunct="1">
              <a:buFont typeface="Wingdings" pitchFamily="2" charset="2"/>
              <a:buNone/>
            </a:pPr>
            <a:r>
              <a:rPr lang="en-US" smtClean="0"/>
              <a:t>h. Promoting flexibility and cooperation between the educational system, parents, and the student in order to achieve educational success for the student.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3200" smtClean="0"/>
              <a:t>Compact States as of January 2010</a:t>
            </a:r>
            <a:r>
              <a:rPr lang="en-US" smtClean="0"/>
              <a:t>	</a:t>
            </a:r>
          </a:p>
        </p:txBody>
      </p:sp>
      <p:sp>
        <p:nvSpPr>
          <p:cNvPr id="9219" name="Content Placeholder 3"/>
          <p:cNvSpPr>
            <a:spLocks noGrp="1"/>
          </p:cNvSpPr>
          <p:nvPr>
            <p:ph sz="half" idx="1"/>
          </p:nvPr>
        </p:nvSpPr>
        <p:spPr>
          <a:xfrm>
            <a:off x="1447800" y="1524000"/>
            <a:ext cx="2514600" cy="4953000"/>
          </a:xfrm>
        </p:spPr>
        <p:txBody>
          <a:bodyPr/>
          <a:lstStyle/>
          <a:p>
            <a:pPr eaLnBrk="1" hangingPunct="1"/>
            <a:r>
              <a:rPr lang="en-US" sz="2000" smtClean="0"/>
              <a:t>Alabama</a:t>
            </a:r>
          </a:p>
          <a:p>
            <a:pPr eaLnBrk="1" hangingPunct="1"/>
            <a:r>
              <a:rPr lang="en-US" sz="2000" smtClean="0"/>
              <a:t>Alaska</a:t>
            </a:r>
          </a:p>
          <a:p>
            <a:pPr eaLnBrk="1" hangingPunct="1"/>
            <a:r>
              <a:rPr lang="en-US" sz="2000" smtClean="0"/>
              <a:t>Arizona</a:t>
            </a:r>
          </a:p>
          <a:p>
            <a:pPr eaLnBrk="1" hangingPunct="1"/>
            <a:r>
              <a:rPr lang="en-US" sz="2000" smtClean="0"/>
              <a:t>California</a:t>
            </a:r>
          </a:p>
          <a:p>
            <a:pPr eaLnBrk="1" hangingPunct="1"/>
            <a:r>
              <a:rPr lang="en-US" sz="2000" smtClean="0"/>
              <a:t>Colorado</a:t>
            </a:r>
          </a:p>
          <a:p>
            <a:pPr eaLnBrk="1" hangingPunct="1"/>
            <a:r>
              <a:rPr lang="en-US" sz="2000" smtClean="0"/>
              <a:t>Connecticut</a:t>
            </a:r>
          </a:p>
          <a:p>
            <a:pPr eaLnBrk="1" hangingPunct="1"/>
            <a:r>
              <a:rPr lang="en-US" sz="2000" smtClean="0"/>
              <a:t>Delaware</a:t>
            </a:r>
          </a:p>
          <a:p>
            <a:pPr eaLnBrk="1" hangingPunct="1"/>
            <a:r>
              <a:rPr lang="en-US" sz="2000" smtClean="0"/>
              <a:t>Florida</a:t>
            </a:r>
          </a:p>
          <a:p>
            <a:pPr eaLnBrk="1" hangingPunct="1"/>
            <a:r>
              <a:rPr lang="en-US" sz="2000" smtClean="0"/>
              <a:t>Hawaii</a:t>
            </a:r>
          </a:p>
          <a:p>
            <a:pPr eaLnBrk="1" hangingPunct="1"/>
            <a:r>
              <a:rPr lang="en-US" sz="2000" smtClean="0"/>
              <a:t>Indiana</a:t>
            </a:r>
          </a:p>
          <a:p>
            <a:pPr eaLnBrk="1" hangingPunct="1"/>
            <a:r>
              <a:rPr lang="en-US" sz="2000" smtClean="0"/>
              <a:t>Iowa</a:t>
            </a:r>
          </a:p>
          <a:p>
            <a:pPr eaLnBrk="1" hangingPunct="1"/>
            <a:r>
              <a:rPr lang="en-US" sz="2000" smtClean="0"/>
              <a:t>Kansas</a:t>
            </a:r>
          </a:p>
          <a:p>
            <a:pPr eaLnBrk="1" hangingPunct="1"/>
            <a:r>
              <a:rPr lang="en-US" sz="2000" smtClean="0"/>
              <a:t>Kentucky</a:t>
            </a:r>
          </a:p>
          <a:p>
            <a:pPr eaLnBrk="1" hangingPunct="1"/>
            <a:r>
              <a:rPr lang="en-US" sz="2000" smtClean="0"/>
              <a:t>Louisiana</a:t>
            </a:r>
          </a:p>
          <a:p>
            <a:pPr eaLnBrk="1" hangingPunct="1"/>
            <a:endParaRPr lang="en-US" sz="2000" smtClean="0"/>
          </a:p>
          <a:p>
            <a:pPr eaLnBrk="1" hangingPunct="1"/>
            <a:endParaRPr lang="en-US" sz="2000" smtClean="0"/>
          </a:p>
          <a:p>
            <a:pPr eaLnBrk="1" hangingPunct="1">
              <a:buFont typeface="Wingdings" pitchFamily="2" charset="2"/>
              <a:buNone/>
            </a:pPr>
            <a:endParaRPr lang="en-US" smtClean="0"/>
          </a:p>
        </p:txBody>
      </p:sp>
      <p:sp>
        <p:nvSpPr>
          <p:cNvPr id="9220" name="Content Placeholder 8"/>
          <p:cNvSpPr>
            <a:spLocks noGrp="1"/>
          </p:cNvSpPr>
          <p:nvPr>
            <p:ph sz="half" idx="2"/>
          </p:nvPr>
        </p:nvSpPr>
        <p:spPr>
          <a:xfrm>
            <a:off x="4114800" y="1524000"/>
            <a:ext cx="3754438" cy="4343400"/>
          </a:xfrm>
        </p:spPr>
        <p:txBody>
          <a:bodyPr/>
          <a:lstStyle/>
          <a:p>
            <a:pPr eaLnBrk="1" hangingPunct="1"/>
            <a:r>
              <a:rPr lang="en-US" sz="2000" smtClean="0"/>
              <a:t>Maine</a:t>
            </a:r>
          </a:p>
          <a:p>
            <a:pPr eaLnBrk="1" hangingPunct="1"/>
            <a:r>
              <a:rPr lang="en-US" sz="2000" smtClean="0"/>
              <a:t>Maryland</a:t>
            </a:r>
          </a:p>
          <a:p>
            <a:pPr eaLnBrk="1" hangingPunct="1"/>
            <a:r>
              <a:rPr lang="en-US" sz="2000" smtClean="0"/>
              <a:t>Michigan</a:t>
            </a:r>
          </a:p>
          <a:p>
            <a:pPr eaLnBrk="1" hangingPunct="1"/>
            <a:r>
              <a:rPr lang="en-US" sz="2000" smtClean="0"/>
              <a:t>Mississippi</a:t>
            </a:r>
          </a:p>
          <a:p>
            <a:pPr eaLnBrk="1" hangingPunct="1"/>
            <a:r>
              <a:rPr lang="en-US" sz="2000" smtClean="0"/>
              <a:t>Missouri</a:t>
            </a:r>
          </a:p>
          <a:p>
            <a:pPr eaLnBrk="1" hangingPunct="1"/>
            <a:r>
              <a:rPr lang="en-US" sz="2000" smtClean="0"/>
              <a:t>Nevada</a:t>
            </a:r>
          </a:p>
          <a:p>
            <a:pPr eaLnBrk="1" hangingPunct="1"/>
            <a:r>
              <a:rPr lang="en-US" sz="2000" smtClean="0"/>
              <a:t>New Jersey</a:t>
            </a:r>
          </a:p>
          <a:p>
            <a:pPr eaLnBrk="1" hangingPunct="1"/>
            <a:r>
              <a:rPr lang="en-US" sz="2000" smtClean="0"/>
              <a:t>New Mexico</a:t>
            </a:r>
          </a:p>
          <a:p>
            <a:pPr eaLnBrk="1" hangingPunct="1"/>
            <a:r>
              <a:rPr lang="en-US" sz="2000" smtClean="0"/>
              <a:t>North Carolina</a:t>
            </a:r>
          </a:p>
          <a:p>
            <a:pPr eaLnBrk="1" hangingPunct="1"/>
            <a:r>
              <a:rPr lang="en-US" sz="2000" smtClean="0"/>
              <a:t>Ohio</a:t>
            </a:r>
          </a:p>
          <a:p>
            <a:pPr eaLnBrk="1" hangingPunct="1"/>
            <a:r>
              <a:rPr lang="en-US" sz="2000" smtClean="0"/>
              <a:t>Oklahoma</a:t>
            </a:r>
          </a:p>
          <a:p>
            <a:pPr eaLnBrk="1" hangingPunct="1"/>
            <a:r>
              <a:rPr lang="en-US" sz="2000" smtClean="0"/>
              <a:t>Texas</a:t>
            </a:r>
          </a:p>
          <a:p>
            <a:pPr eaLnBrk="1" hangingPunct="1"/>
            <a:r>
              <a:rPr lang="en-US" sz="2000" smtClean="0"/>
              <a:t>Virginia </a:t>
            </a:r>
          </a:p>
          <a:p>
            <a:pPr eaLnBrk="1" hangingPunct="1"/>
            <a:r>
              <a:rPr lang="en-US" sz="2000" smtClean="0"/>
              <a:t>Washington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Applicability, Article III</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z="2800" smtClean="0"/>
              <a:t>1.  Active duty members of the “uniformed services” defined as:  the Army, Navy, Air Force, Marine Corps, Coast Guard as well as the Commissioned Corps of the National Oceanic and Atmospheric Administration, and Public Health Services.  It also includes members of the National Guard and Reserve on active duty orders.</a:t>
            </a:r>
          </a:p>
          <a:p>
            <a:pPr eaLnBrk="1" hangingPunct="1">
              <a:buFont typeface="Wingdings" pitchFamily="2" charset="2"/>
              <a:buNone/>
            </a:pPr>
            <a:endParaRPr lang="en-US" sz="2800" smtClean="0"/>
          </a:p>
          <a:p>
            <a:pPr eaLnBrk="1" hangingPunct="1">
              <a:buFont typeface="Wingdings" pitchFamily="2" charset="2"/>
              <a:buNone/>
            </a:pPr>
            <a:endParaRPr lang="en-US"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Applicability Continued</a:t>
            </a:r>
          </a:p>
        </p:txBody>
      </p:sp>
      <p:sp>
        <p:nvSpPr>
          <p:cNvPr id="11267" name="Rectangle 3"/>
          <p:cNvSpPr>
            <a:spLocks noGrp="1" noChangeArrowheads="1"/>
          </p:cNvSpPr>
          <p:nvPr>
            <p:ph type="body" idx="1"/>
          </p:nvPr>
        </p:nvSpPr>
        <p:spPr/>
        <p:txBody>
          <a:bodyPr/>
          <a:lstStyle/>
          <a:p>
            <a:pPr marL="609600" indent="-609600" eaLnBrk="1" hangingPunct="1">
              <a:buFont typeface="Wingdings" pitchFamily="2" charset="2"/>
              <a:buNone/>
            </a:pPr>
            <a:r>
              <a:rPr lang="en-US" smtClean="0"/>
              <a:t>2.  </a:t>
            </a:r>
            <a:r>
              <a:rPr lang="en-US" sz="2800" smtClean="0"/>
              <a:t>Members or veterans of the uniformed services who are severely injured and medically discharged or retired for a period of one (1) year after medical discharge or retirement, and </a:t>
            </a:r>
          </a:p>
          <a:p>
            <a:pPr marL="609600" indent="-609600" eaLnBrk="1" hangingPunct="1">
              <a:buFont typeface="Wingdings" pitchFamily="2" charset="2"/>
              <a:buNone/>
            </a:pPr>
            <a:r>
              <a:rPr lang="en-US" sz="2800" smtClean="0"/>
              <a:t>3.  Members of the uniformed services who die on active duty as a result of injuries sustained on active duty for a period of one (1) year after death</a:t>
            </a:r>
            <a:r>
              <a:rPr lang="en-US"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846</TotalTime>
  <Words>1429</Words>
  <Application>Microsoft Office PowerPoint</Application>
  <PresentationFormat>On-screen Show (4:3)</PresentationFormat>
  <Paragraphs>168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Wingdings</vt:lpstr>
      <vt:lpstr>Calibri</vt:lpstr>
      <vt:lpstr>Times New Roman</vt:lpstr>
      <vt:lpstr>Axis</vt:lpstr>
      <vt:lpstr> </vt:lpstr>
      <vt:lpstr>Deployment Statistic</vt:lpstr>
      <vt:lpstr>Compact’s Purpose, Article I</vt:lpstr>
      <vt:lpstr>Compact’s Purpose Continued</vt:lpstr>
      <vt:lpstr>Compact’s Purpose Continued</vt:lpstr>
      <vt:lpstr>Compact’s Purpose Continued</vt:lpstr>
      <vt:lpstr>Compact States as of January 2010 </vt:lpstr>
      <vt:lpstr>Applicability, Article III</vt:lpstr>
      <vt:lpstr>Applicability Continued</vt:lpstr>
      <vt:lpstr>What is the impact on Independent School Districts (ISDs)/Local Education Agencies (LEAs)?</vt:lpstr>
      <vt:lpstr>Educational Records and Enrollment, Article IV</vt:lpstr>
      <vt:lpstr>Educational Records and Enrollment Continued</vt:lpstr>
      <vt:lpstr>Placement and Attendance, Article V </vt:lpstr>
      <vt:lpstr>Placement and Attendance Continued</vt:lpstr>
      <vt:lpstr>Placement and Attendance Continued</vt:lpstr>
      <vt:lpstr>Placement and Attendance Continued</vt:lpstr>
      <vt:lpstr>Placement and Attendance Continued</vt:lpstr>
      <vt:lpstr>Eligibility, Article VI</vt:lpstr>
      <vt:lpstr>Eligibility, Article VI Continued</vt:lpstr>
      <vt:lpstr>Graduation, Article VII </vt:lpstr>
      <vt:lpstr>Graduation Continued</vt:lpstr>
      <vt:lpstr>Graduation Continued</vt:lpstr>
      <vt:lpstr>Chain of Command</vt:lpstr>
      <vt:lpstr>Texas State Council</vt:lpstr>
      <vt:lpstr>Interstate Commission </vt:lpstr>
      <vt:lpstr>Interstate Commission Continued</vt:lpstr>
      <vt:lpstr>Intestate Commission Continued</vt:lpstr>
      <vt:lpstr>Interstate Commission Continued</vt:lpstr>
      <vt:lpstr>Interstate Commission Continued </vt:lpstr>
      <vt:lpstr>Interstate Commission Continued</vt:lpstr>
      <vt:lpstr>TEA Subject Matter Experts We’re here to Help! </vt:lpstr>
      <vt:lpstr>Interstate Compact on the Educational Opportunities for Military Children – Senate Bill 90</vt:lpstr>
      <vt:lpstr>Interstate Compact on the Educational Opportunities for Military Children – Senate Bill 90</vt:lpstr>
      <vt:lpstr>TEA Point of Contact</vt:lpstr>
    </vt:vector>
  </TitlesOfParts>
  <Company>Texas Education Agency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Education Agency </dc:title>
  <dc:creator>bmaki</dc:creator>
  <cp:lastModifiedBy>KISD</cp:lastModifiedBy>
  <cp:revision>105</cp:revision>
  <dcterms:created xsi:type="dcterms:W3CDTF">2009-07-27T18:21:25Z</dcterms:created>
  <dcterms:modified xsi:type="dcterms:W3CDTF">2010-03-31T02:17:19Z</dcterms:modified>
</cp:coreProperties>
</file>