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2"/>
  </p:notesMasterIdLst>
  <p:sldIdLst>
    <p:sldId id="256" r:id="rId3"/>
    <p:sldId id="289" r:id="rId4"/>
    <p:sldId id="261" r:id="rId5"/>
    <p:sldId id="257" r:id="rId6"/>
    <p:sldId id="260" r:id="rId7"/>
    <p:sldId id="263" r:id="rId8"/>
    <p:sldId id="262" r:id="rId9"/>
    <p:sldId id="264" r:id="rId10"/>
    <p:sldId id="265" r:id="rId11"/>
    <p:sldId id="303" r:id="rId12"/>
    <p:sldId id="302" r:id="rId13"/>
    <p:sldId id="266" r:id="rId14"/>
    <p:sldId id="273" r:id="rId15"/>
    <p:sldId id="267" r:id="rId16"/>
    <p:sldId id="274" r:id="rId17"/>
    <p:sldId id="268" r:id="rId18"/>
    <p:sldId id="275" r:id="rId19"/>
    <p:sldId id="269" r:id="rId20"/>
    <p:sldId id="276" r:id="rId21"/>
    <p:sldId id="270" r:id="rId22"/>
    <p:sldId id="277" r:id="rId23"/>
    <p:sldId id="271" r:id="rId24"/>
    <p:sldId id="278" r:id="rId25"/>
    <p:sldId id="306" r:id="rId26"/>
    <p:sldId id="282" r:id="rId27"/>
    <p:sldId id="279" r:id="rId28"/>
    <p:sldId id="280" r:id="rId29"/>
    <p:sldId id="283" r:id="rId30"/>
    <p:sldId id="288" r:id="rId31"/>
    <p:sldId id="284" r:id="rId32"/>
    <p:sldId id="285" r:id="rId33"/>
    <p:sldId id="290" r:id="rId34"/>
    <p:sldId id="291" r:id="rId35"/>
    <p:sldId id="292" r:id="rId36"/>
    <p:sldId id="286" r:id="rId37"/>
    <p:sldId id="287" r:id="rId38"/>
    <p:sldId id="272" r:id="rId39"/>
    <p:sldId id="301" r:id="rId40"/>
    <p:sldId id="30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54" autoAdjust="0"/>
  </p:normalViewPr>
  <p:slideViewPr>
    <p:cSldViewPr>
      <p:cViewPr varScale="1">
        <p:scale>
          <a:sx n="100" d="100"/>
          <a:sy n="100" d="100"/>
        </p:scale>
        <p:origin x="19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956C48D-5139-4C10-A46D-41EBCDB8E710}" type="datetimeFigureOut">
              <a:rPr lang="en-US" smtClean="0"/>
              <a:pPr/>
              <a:t>10/12/2018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D602D91-914E-49F0-BE33-F054C31FA239}" type="slidenum">
              <a:rPr lang="en-US" smtClean="0"/>
              <a:pPr/>
              <a:t>‹#›</a:t>
            </a:fld>
            <a:endParaRPr lang="en-US" dirty="0"/>
          </a:p>
        </p:txBody>
      </p:sp>
    </p:spTree>
    <p:extLst>
      <p:ext uri="{BB962C8B-B14F-4D97-AF65-F5344CB8AC3E}">
        <p14:creationId xmlns:p14="http://schemas.microsoft.com/office/powerpoint/2010/main" val="27470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PowerPoint is to accompany the teacher manual.  Implementation strategies and suggestions begin on Page 4 of the teacher manual.</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a:t>
            </a:fld>
            <a:endParaRPr lang="en-US" dirty="0"/>
          </a:p>
        </p:txBody>
      </p:sp>
    </p:spTree>
    <p:extLst>
      <p:ext uri="{BB962C8B-B14F-4D97-AF65-F5344CB8AC3E}">
        <p14:creationId xmlns:p14="http://schemas.microsoft.com/office/powerpoint/2010/main" val="332017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10,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10</a:t>
            </a:fld>
            <a:endParaRPr lang="en-US" dirty="0"/>
          </a:p>
        </p:txBody>
      </p:sp>
    </p:spTree>
    <p:extLst>
      <p:ext uri="{BB962C8B-B14F-4D97-AF65-F5344CB8AC3E}">
        <p14:creationId xmlns:p14="http://schemas.microsoft.com/office/powerpoint/2010/main" val="3883904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10,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11</a:t>
            </a:fld>
            <a:endParaRPr lang="en-US" dirty="0"/>
          </a:p>
        </p:txBody>
      </p:sp>
    </p:spTree>
    <p:extLst>
      <p:ext uri="{BB962C8B-B14F-4D97-AF65-F5344CB8AC3E}">
        <p14:creationId xmlns:p14="http://schemas.microsoft.com/office/powerpoint/2010/main" val="286101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11,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12</a:t>
            </a:fld>
            <a:endParaRPr lang="en-US" dirty="0"/>
          </a:p>
        </p:txBody>
      </p:sp>
    </p:spTree>
    <p:extLst>
      <p:ext uri="{BB962C8B-B14F-4D97-AF65-F5344CB8AC3E}">
        <p14:creationId xmlns:p14="http://schemas.microsoft.com/office/powerpoint/2010/main" val="406408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10-11, for answers and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13</a:t>
            </a:fld>
            <a:endParaRPr lang="en-US" dirty="0"/>
          </a:p>
        </p:txBody>
      </p:sp>
    </p:spTree>
    <p:extLst>
      <p:ext uri="{BB962C8B-B14F-4D97-AF65-F5344CB8AC3E}">
        <p14:creationId xmlns:p14="http://schemas.microsoft.com/office/powerpoint/2010/main" val="328673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11,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14</a:t>
            </a:fld>
            <a:endParaRPr lang="en-US" dirty="0"/>
          </a:p>
        </p:txBody>
      </p:sp>
    </p:spTree>
    <p:extLst>
      <p:ext uri="{BB962C8B-B14F-4D97-AF65-F5344CB8AC3E}">
        <p14:creationId xmlns:p14="http://schemas.microsoft.com/office/powerpoint/2010/main" val="402175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11,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15</a:t>
            </a:fld>
            <a:endParaRPr lang="en-US" dirty="0"/>
          </a:p>
        </p:txBody>
      </p:sp>
    </p:spTree>
    <p:extLst>
      <p:ext uri="{BB962C8B-B14F-4D97-AF65-F5344CB8AC3E}">
        <p14:creationId xmlns:p14="http://schemas.microsoft.com/office/powerpoint/2010/main" val="24933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11,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16</a:t>
            </a:fld>
            <a:endParaRPr lang="en-US" dirty="0"/>
          </a:p>
        </p:txBody>
      </p:sp>
    </p:spTree>
    <p:extLst>
      <p:ext uri="{BB962C8B-B14F-4D97-AF65-F5344CB8AC3E}">
        <p14:creationId xmlns:p14="http://schemas.microsoft.com/office/powerpoint/2010/main" val="92006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11,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17</a:t>
            </a:fld>
            <a:endParaRPr lang="en-US" dirty="0"/>
          </a:p>
        </p:txBody>
      </p:sp>
    </p:spTree>
    <p:extLst>
      <p:ext uri="{BB962C8B-B14F-4D97-AF65-F5344CB8AC3E}">
        <p14:creationId xmlns:p14="http://schemas.microsoft.com/office/powerpoint/2010/main" val="37209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12,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18</a:t>
            </a:fld>
            <a:endParaRPr lang="en-US" dirty="0"/>
          </a:p>
        </p:txBody>
      </p:sp>
    </p:spTree>
    <p:extLst>
      <p:ext uri="{BB962C8B-B14F-4D97-AF65-F5344CB8AC3E}">
        <p14:creationId xmlns:p14="http://schemas.microsoft.com/office/powerpoint/2010/main" val="201579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12,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19</a:t>
            </a:fld>
            <a:endParaRPr lang="en-US" dirty="0"/>
          </a:p>
        </p:txBody>
      </p:sp>
    </p:spTree>
    <p:extLst>
      <p:ext uri="{BB962C8B-B14F-4D97-AF65-F5344CB8AC3E}">
        <p14:creationId xmlns:p14="http://schemas.microsoft.com/office/powerpoint/2010/main" val="19163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A will provide background</a:t>
            </a:r>
            <a:r>
              <a:rPr lang="en-US" baseline="0" dirty="0" smtClean="0"/>
              <a:t> </a:t>
            </a:r>
            <a:r>
              <a:rPr lang="en-US" baseline="0" smtClean="0"/>
              <a:t>information about The </a:t>
            </a:r>
            <a:r>
              <a:rPr lang="en-US" baseline="0" dirty="0" smtClean="0"/>
              <a:t>Jason Foundation, Inc., why and how the Foundation was started and </a:t>
            </a:r>
            <a:r>
              <a:rPr lang="en-US" dirty="0" smtClean="0"/>
              <a:t>introduce the problem of youth suicide</a:t>
            </a:r>
            <a:r>
              <a:rPr lang="en-US" baseline="0" dirty="0" smtClean="0"/>
              <a:t> in the United States. Refer to the teacher manual, Pages 8 and 9 for this background information and Jason’s story.</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a:t>
            </a:fld>
            <a:endParaRPr lang="en-US" dirty="0"/>
          </a:p>
        </p:txBody>
      </p:sp>
    </p:spTree>
    <p:extLst>
      <p:ext uri="{BB962C8B-B14F-4D97-AF65-F5344CB8AC3E}">
        <p14:creationId xmlns:p14="http://schemas.microsoft.com/office/powerpoint/2010/main" val="120523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12,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20</a:t>
            </a:fld>
            <a:endParaRPr lang="en-US" dirty="0"/>
          </a:p>
        </p:txBody>
      </p:sp>
    </p:spTree>
    <p:extLst>
      <p:ext uri="{BB962C8B-B14F-4D97-AF65-F5344CB8AC3E}">
        <p14:creationId xmlns:p14="http://schemas.microsoft.com/office/powerpoint/2010/main" val="41737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12, for answers and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21</a:t>
            </a:fld>
            <a:endParaRPr lang="en-US" dirty="0"/>
          </a:p>
        </p:txBody>
      </p:sp>
    </p:spTree>
    <p:extLst>
      <p:ext uri="{BB962C8B-B14F-4D97-AF65-F5344CB8AC3E}">
        <p14:creationId xmlns:p14="http://schemas.microsoft.com/office/powerpoint/2010/main" val="1088633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12, for answers and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22</a:t>
            </a:fld>
            <a:endParaRPr lang="en-US" dirty="0"/>
          </a:p>
        </p:txBody>
      </p:sp>
    </p:spTree>
    <p:extLst>
      <p:ext uri="{BB962C8B-B14F-4D97-AF65-F5344CB8AC3E}">
        <p14:creationId xmlns:p14="http://schemas.microsoft.com/office/powerpoint/2010/main" val="428041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12,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23</a:t>
            </a:fld>
            <a:endParaRPr lang="en-US" dirty="0"/>
          </a:p>
        </p:txBody>
      </p:sp>
    </p:spTree>
    <p:extLst>
      <p:ext uri="{BB962C8B-B14F-4D97-AF65-F5344CB8AC3E}">
        <p14:creationId xmlns:p14="http://schemas.microsoft.com/office/powerpoint/2010/main" val="103107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200" b="0" dirty="0" smtClean="0">
                <a:solidFill>
                  <a:schemeClr val="bg1"/>
                </a:solidFill>
                <a:latin typeface="Cambria" pitchFamily="18" charset="0"/>
              </a:rPr>
              <a:t>Refer</a:t>
            </a:r>
            <a:r>
              <a:rPr lang="en-US" sz="1200" b="0" baseline="0" dirty="0" smtClean="0">
                <a:solidFill>
                  <a:schemeClr val="bg1"/>
                </a:solidFill>
                <a:latin typeface="Cambria" pitchFamily="18" charset="0"/>
              </a:rPr>
              <a:t> to Teacher Manual, Page 13, for introduction and information on presenting the “Choices” DVD.  </a:t>
            </a:r>
            <a:endParaRPr lang="en-US" sz="1200" b="0" dirty="0" smtClean="0">
              <a:solidFill>
                <a:schemeClr val="bg1"/>
              </a:solidFill>
              <a:latin typeface="Cambria" pitchFamily="18" charset="0"/>
            </a:endParaRPr>
          </a:p>
        </p:txBody>
      </p:sp>
      <p:sp>
        <p:nvSpPr>
          <p:cNvPr id="4" name="Slide Number Placeholder 3"/>
          <p:cNvSpPr>
            <a:spLocks noGrp="1"/>
          </p:cNvSpPr>
          <p:nvPr>
            <p:ph type="sldNum" sz="quarter" idx="10"/>
          </p:nvPr>
        </p:nvSpPr>
        <p:spPr/>
        <p:txBody>
          <a:bodyPr/>
          <a:lstStyle/>
          <a:p>
            <a:fld id="{DD602D91-914E-49F0-BE33-F054C31FA239}" type="slidenum">
              <a:rPr lang="en-US" smtClean="0"/>
              <a:pPr/>
              <a:t>24</a:t>
            </a:fld>
            <a:endParaRPr lang="en-US" dirty="0"/>
          </a:p>
        </p:txBody>
      </p:sp>
    </p:spTree>
    <p:extLst>
      <p:ext uri="{BB962C8B-B14F-4D97-AF65-F5344CB8AC3E}">
        <p14:creationId xmlns:p14="http://schemas.microsoft.com/office/powerpoint/2010/main" val="52824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Teacher</a:t>
            </a:r>
            <a:r>
              <a:rPr lang="en-US" baseline="0" dirty="0" smtClean="0"/>
              <a:t> Manual, Page 14, for introduction and information for Lesson C.</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25</a:t>
            </a:fld>
            <a:endParaRPr lang="en-US" dirty="0"/>
          </a:p>
        </p:txBody>
      </p:sp>
    </p:spTree>
    <p:extLst>
      <p:ext uri="{BB962C8B-B14F-4D97-AF65-F5344CB8AC3E}">
        <p14:creationId xmlns:p14="http://schemas.microsoft.com/office/powerpoint/2010/main" val="963545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14, for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26</a:t>
            </a:fld>
            <a:endParaRPr lang="en-US" dirty="0"/>
          </a:p>
        </p:txBody>
      </p:sp>
    </p:spTree>
    <p:extLst>
      <p:ext uri="{BB962C8B-B14F-4D97-AF65-F5344CB8AC3E}">
        <p14:creationId xmlns:p14="http://schemas.microsoft.com/office/powerpoint/2010/main" val="293703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14, for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27</a:t>
            </a:fld>
            <a:endParaRPr lang="en-US" dirty="0"/>
          </a:p>
        </p:txBody>
      </p:sp>
    </p:spTree>
    <p:extLst>
      <p:ext uri="{BB962C8B-B14F-4D97-AF65-F5344CB8AC3E}">
        <p14:creationId xmlns:p14="http://schemas.microsoft.com/office/powerpoint/2010/main" val="1529154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14, for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28</a:t>
            </a:fld>
            <a:endParaRPr lang="en-US" dirty="0"/>
          </a:p>
        </p:txBody>
      </p:sp>
    </p:spTree>
    <p:extLst>
      <p:ext uri="{BB962C8B-B14F-4D97-AF65-F5344CB8AC3E}">
        <p14:creationId xmlns:p14="http://schemas.microsoft.com/office/powerpoint/2010/main" val="1031543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15, for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29</a:t>
            </a:fld>
            <a:endParaRPr lang="en-US" dirty="0"/>
          </a:p>
        </p:txBody>
      </p:sp>
    </p:spTree>
    <p:extLst>
      <p:ext uri="{BB962C8B-B14F-4D97-AF65-F5344CB8AC3E}">
        <p14:creationId xmlns:p14="http://schemas.microsoft.com/office/powerpoint/2010/main" val="297407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Detailed information for this slide is on Page</a:t>
            </a:r>
            <a:r>
              <a:rPr lang="en-US" baseline="0" dirty="0" smtClean="0"/>
              <a:t> 8 of the Teacher Manual.</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3</a:t>
            </a:fld>
            <a:endParaRPr lang="en-US" dirty="0"/>
          </a:p>
        </p:txBody>
      </p:sp>
    </p:spTree>
    <p:extLst>
      <p:ext uri="{BB962C8B-B14F-4D97-AF65-F5344CB8AC3E}">
        <p14:creationId xmlns:p14="http://schemas.microsoft.com/office/powerpoint/2010/main" val="1006676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15, for discussion points.</a:t>
            </a:r>
            <a:endParaRPr lang="en-US" dirty="0" smtClean="0"/>
          </a:p>
        </p:txBody>
      </p:sp>
      <p:sp>
        <p:nvSpPr>
          <p:cNvPr id="4" name="Slide Number Placeholder 3"/>
          <p:cNvSpPr>
            <a:spLocks noGrp="1"/>
          </p:cNvSpPr>
          <p:nvPr>
            <p:ph type="sldNum" sz="quarter" idx="10"/>
          </p:nvPr>
        </p:nvSpPr>
        <p:spPr/>
        <p:txBody>
          <a:bodyPr/>
          <a:lstStyle/>
          <a:p>
            <a:fld id="{DD602D91-914E-49F0-BE33-F054C31FA239}" type="slidenum">
              <a:rPr lang="en-US" smtClean="0"/>
              <a:pPr/>
              <a:t>30</a:t>
            </a:fld>
            <a:endParaRPr lang="en-US" dirty="0"/>
          </a:p>
        </p:txBody>
      </p:sp>
    </p:spTree>
    <p:extLst>
      <p:ext uri="{BB962C8B-B14F-4D97-AF65-F5344CB8AC3E}">
        <p14:creationId xmlns:p14="http://schemas.microsoft.com/office/powerpoint/2010/main" val="837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15, for discussion points.  </a:t>
            </a:r>
            <a:r>
              <a:rPr lang="en-US" dirty="0" smtClean="0"/>
              <a:t>Sometimes we only think that a depressed person is quiet and withdrawn.  Depression, especially in a young person, can exhibit itself by aggressive behavior and outbursts of rage or emotion.  There are several behaviors that, if they are out of character for that individual, need to be addressed if nothing more than asking a few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31</a:t>
            </a:fld>
            <a:endParaRPr lang="en-US" dirty="0"/>
          </a:p>
        </p:txBody>
      </p:sp>
    </p:spTree>
    <p:extLst>
      <p:ext uri="{BB962C8B-B14F-4D97-AF65-F5344CB8AC3E}">
        <p14:creationId xmlns:p14="http://schemas.microsoft.com/office/powerpoint/2010/main" val="1066771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15, for discussion points.</a:t>
            </a:r>
            <a:endParaRPr lang="en-US" dirty="0" smtClean="0"/>
          </a:p>
        </p:txBody>
      </p:sp>
      <p:sp>
        <p:nvSpPr>
          <p:cNvPr id="4" name="Slide Number Placeholder 3"/>
          <p:cNvSpPr>
            <a:spLocks noGrp="1"/>
          </p:cNvSpPr>
          <p:nvPr>
            <p:ph type="sldNum" sz="quarter" idx="10"/>
          </p:nvPr>
        </p:nvSpPr>
        <p:spPr/>
        <p:txBody>
          <a:bodyPr/>
          <a:lstStyle/>
          <a:p>
            <a:fld id="{DD602D91-914E-49F0-BE33-F054C31FA239}" type="slidenum">
              <a:rPr lang="en-US" smtClean="0"/>
              <a:pPr/>
              <a:t>32</a:t>
            </a:fld>
            <a:endParaRPr lang="en-US" dirty="0"/>
          </a:p>
        </p:txBody>
      </p:sp>
    </p:spTree>
    <p:extLst>
      <p:ext uri="{BB962C8B-B14F-4D97-AF65-F5344CB8AC3E}">
        <p14:creationId xmlns:p14="http://schemas.microsoft.com/office/powerpoint/2010/main" val="926581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See Teacher</a:t>
            </a:r>
            <a:r>
              <a:rPr lang="en-US" baseline="0" dirty="0" smtClean="0"/>
              <a:t> Manual, Page 16, for introduction for Lesson D.   Say to the students:  A</a:t>
            </a:r>
            <a:r>
              <a:rPr lang="en-US" sz="1200" dirty="0" smtClean="0">
                <a:solidFill>
                  <a:schemeClr val="bg1"/>
                </a:solidFill>
                <a:latin typeface="Cambria" pitchFamily="18" charset="0"/>
              </a:rPr>
              <a:t>s we watch the video again, pay attention to the behavior of Mark and Jan to see if you can identify “signs of concern”.  List on a piece of paper all the signs you see.  Think about what you know about suicidal ideation.  What would you have done before?  What would you do now?</a:t>
            </a:r>
          </a:p>
          <a:p>
            <a:pPr>
              <a:spcBef>
                <a:spcPct val="0"/>
              </a:spcBef>
            </a:pPr>
            <a:endParaRPr lang="en-US" sz="1200" b="1" dirty="0" smtClean="0">
              <a:solidFill>
                <a:schemeClr val="bg1"/>
              </a:solidFill>
              <a:latin typeface="Cambria" pitchFamily="18" charset="0"/>
            </a:endParaRPr>
          </a:p>
        </p:txBody>
      </p:sp>
      <p:sp>
        <p:nvSpPr>
          <p:cNvPr id="4" name="Slide Number Placeholder 3"/>
          <p:cNvSpPr>
            <a:spLocks noGrp="1"/>
          </p:cNvSpPr>
          <p:nvPr>
            <p:ph type="sldNum" sz="quarter" idx="10"/>
          </p:nvPr>
        </p:nvSpPr>
        <p:spPr/>
        <p:txBody>
          <a:bodyPr/>
          <a:lstStyle/>
          <a:p>
            <a:fld id="{DD602D91-914E-49F0-BE33-F054C31FA239}" type="slidenum">
              <a:rPr lang="en-US" smtClean="0"/>
              <a:pPr/>
              <a:t>33</a:t>
            </a:fld>
            <a:endParaRPr lang="en-US" dirty="0"/>
          </a:p>
        </p:txBody>
      </p:sp>
    </p:spTree>
    <p:extLst>
      <p:ext uri="{BB962C8B-B14F-4D97-AF65-F5344CB8AC3E}">
        <p14:creationId xmlns:p14="http://schemas.microsoft.com/office/powerpoint/2010/main" val="2857786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Teacher</a:t>
            </a:r>
            <a:r>
              <a:rPr lang="en-US" baseline="0" dirty="0" smtClean="0"/>
              <a:t> Manual, Pages 17 – 18, for introduction and discussion points for Lesson E.</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34</a:t>
            </a:fld>
            <a:endParaRPr lang="en-US" dirty="0"/>
          </a:p>
        </p:txBody>
      </p:sp>
    </p:spTree>
    <p:extLst>
      <p:ext uri="{BB962C8B-B14F-4D97-AF65-F5344CB8AC3E}">
        <p14:creationId xmlns:p14="http://schemas.microsoft.com/office/powerpoint/2010/main" val="1868651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17, for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35</a:t>
            </a:fld>
            <a:endParaRPr lang="en-US" dirty="0"/>
          </a:p>
        </p:txBody>
      </p:sp>
    </p:spTree>
    <p:extLst>
      <p:ext uri="{BB962C8B-B14F-4D97-AF65-F5344CB8AC3E}">
        <p14:creationId xmlns:p14="http://schemas.microsoft.com/office/powerpoint/2010/main" val="2807674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Pages 17 - 18, for discussion points.</a:t>
            </a:r>
            <a:endParaRPr lang="en-US" dirty="0" smtClean="0"/>
          </a:p>
        </p:txBody>
      </p:sp>
      <p:sp>
        <p:nvSpPr>
          <p:cNvPr id="4" name="Slide Number Placeholder 3"/>
          <p:cNvSpPr>
            <a:spLocks noGrp="1"/>
          </p:cNvSpPr>
          <p:nvPr>
            <p:ph type="sldNum" sz="quarter" idx="10"/>
          </p:nvPr>
        </p:nvSpPr>
        <p:spPr/>
        <p:txBody>
          <a:bodyPr/>
          <a:lstStyle/>
          <a:p>
            <a:fld id="{DD602D91-914E-49F0-BE33-F054C31FA239}" type="slidenum">
              <a:rPr lang="en-US" smtClean="0"/>
              <a:pPr/>
              <a:t>36</a:t>
            </a:fld>
            <a:endParaRPr lang="en-US" dirty="0"/>
          </a:p>
        </p:txBody>
      </p:sp>
    </p:spTree>
    <p:extLst>
      <p:ext uri="{BB962C8B-B14F-4D97-AF65-F5344CB8AC3E}">
        <p14:creationId xmlns:p14="http://schemas.microsoft.com/office/powerpoint/2010/main" val="3310626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19, for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37</a:t>
            </a:fld>
            <a:endParaRPr lang="en-US" dirty="0"/>
          </a:p>
        </p:txBody>
      </p:sp>
    </p:spTree>
    <p:extLst>
      <p:ext uri="{BB962C8B-B14F-4D97-AF65-F5344CB8AC3E}">
        <p14:creationId xmlns:p14="http://schemas.microsoft.com/office/powerpoint/2010/main" val="1666388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19, for discussion points.   See Page 21 of the Teacher Manual for assignments and optional extension activities.</a:t>
            </a:r>
            <a:endParaRPr lang="en-US" dirty="0" smtClean="0"/>
          </a:p>
        </p:txBody>
      </p:sp>
      <p:sp>
        <p:nvSpPr>
          <p:cNvPr id="4" name="Slide Number Placeholder 3"/>
          <p:cNvSpPr>
            <a:spLocks noGrp="1"/>
          </p:cNvSpPr>
          <p:nvPr>
            <p:ph type="sldNum" sz="quarter" idx="10"/>
          </p:nvPr>
        </p:nvSpPr>
        <p:spPr/>
        <p:txBody>
          <a:bodyPr/>
          <a:lstStyle/>
          <a:p>
            <a:fld id="{DD602D91-914E-49F0-BE33-F054C31FA239}" type="slidenum">
              <a:rPr lang="en-US" smtClean="0"/>
              <a:pPr/>
              <a:t>38</a:t>
            </a:fld>
            <a:endParaRPr lang="en-US" dirty="0"/>
          </a:p>
        </p:txBody>
      </p:sp>
    </p:spTree>
    <p:extLst>
      <p:ext uri="{BB962C8B-B14F-4D97-AF65-F5344CB8AC3E}">
        <p14:creationId xmlns:p14="http://schemas.microsoft.com/office/powerpoint/2010/main" val="3311329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39</a:t>
            </a:fld>
            <a:endParaRPr lang="en-US" dirty="0"/>
          </a:p>
        </p:txBody>
      </p:sp>
    </p:spTree>
    <p:extLst>
      <p:ext uri="{BB962C8B-B14F-4D97-AF65-F5344CB8AC3E}">
        <p14:creationId xmlns:p14="http://schemas.microsoft.com/office/powerpoint/2010/main" val="40614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Jason’s Story</a:t>
            </a:r>
            <a:r>
              <a:rPr lang="en-US" baseline="0" dirty="0" smtClean="0"/>
              <a:t> is on Page 9 of the Teacher Manual.</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4</a:t>
            </a:fld>
            <a:endParaRPr lang="en-US" dirty="0"/>
          </a:p>
        </p:txBody>
      </p:sp>
    </p:spTree>
    <p:extLst>
      <p:ext uri="{BB962C8B-B14F-4D97-AF65-F5344CB8AC3E}">
        <p14:creationId xmlns:p14="http://schemas.microsoft.com/office/powerpoint/2010/main" val="129598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out activity</a:t>
            </a:r>
            <a:r>
              <a:rPr lang="en-US" baseline="0" dirty="0" smtClean="0"/>
              <a:t> worksheet #1 and have the students circle their answers at this time.  Give them a few minutes to complete this assignment.  </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5</a:t>
            </a:fld>
            <a:endParaRPr lang="en-US" dirty="0"/>
          </a:p>
        </p:txBody>
      </p:sp>
    </p:spTree>
    <p:extLst>
      <p:ext uri="{BB962C8B-B14F-4D97-AF65-F5344CB8AC3E}">
        <p14:creationId xmlns:p14="http://schemas.microsoft.com/office/powerpoint/2010/main" val="302529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10, for answers and discussion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6</a:t>
            </a:fld>
            <a:endParaRPr lang="en-US" dirty="0"/>
          </a:p>
        </p:txBody>
      </p:sp>
    </p:spTree>
    <p:extLst>
      <p:ext uri="{BB962C8B-B14F-4D97-AF65-F5344CB8AC3E}">
        <p14:creationId xmlns:p14="http://schemas.microsoft.com/office/powerpoint/2010/main" val="340109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Teacher Manual,</a:t>
            </a:r>
            <a:r>
              <a:rPr lang="en-US" baseline="0" dirty="0" smtClean="0"/>
              <a:t> Page 10, for answers and discussion points.</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7</a:t>
            </a:fld>
            <a:endParaRPr lang="en-US" dirty="0"/>
          </a:p>
        </p:txBody>
      </p:sp>
    </p:spTree>
    <p:extLst>
      <p:ext uri="{BB962C8B-B14F-4D97-AF65-F5344CB8AC3E}">
        <p14:creationId xmlns:p14="http://schemas.microsoft.com/office/powerpoint/2010/main" val="341263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leading cause of death for young people, ages 10-24, is accidents (accidents of all kinds - car accident, fall, accidental overdose, etc.).  Homicides are third.</a:t>
            </a:r>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8</a:t>
            </a:fld>
            <a:endParaRPr lang="en-US" dirty="0"/>
          </a:p>
        </p:txBody>
      </p:sp>
    </p:spTree>
    <p:extLst>
      <p:ext uri="{BB962C8B-B14F-4D97-AF65-F5344CB8AC3E}">
        <p14:creationId xmlns:p14="http://schemas.microsoft.com/office/powerpoint/2010/main" val="173582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Teacher Manual,</a:t>
            </a:r>
            <a:r>
              <a:rPr lang="en-US" baseline="0" dirty="0" smtClean="0"/>
              <a:t> Page 10, for answers and discussion points.</a:t>
            </a:r>
            <a:endParaRPr lang="en-US" dirty="0" smtClean="0"/>
          </a:p>
        </p:txBody>
      </p:sp>
      <p:sp>
        <p:nvSpPr>
          <p:cNvPr id="4" name="Slide Number Placeholder 3"/>
          <p:cNvSpPr>
            <a:spLocks noGrp="1"/>
          </p:cNvSpPr>
          <p:nvPr>
            <p:ph type="sldNum" sz="quarter" idx="10"/>
          </p:nvPr>
        </p:nvSpPr>
        <p:spPr/>
        <p:txBody>
          <a:bodyPr/>
          <a:lstStyle/>
          <a:p>
            <a:fld id="{DD602D91-914E-49F0-BE33-F054C31FA239}" type="slidenum">
              <a:rPr lang="en-US" smtClean="0"/>
              <a:pPr/>
              <a:t>9</a:t>
            </a:fld>
            <a:endParaRPr lang="en-US" dirty="0"/>
          </a:p>
        </p:txBody>
      </p:sp>
    </p:spTree>
    <p:extLst>
      <p:ext uri="{BB962C8B-B14F-4D97-AF65-F5344CB8AC3E}">
        <p14:creationId xmlns:p14="http://schemas.microsoft.com/office/powerpoint/2010/main" val="410101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BDD94-00D4-4EF6-BAF2-388530B6B21E}"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B4540-DF72-496B-BA48-F3A06F5EFB0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BDD94-00D4-4EF6-BAF2-388530B6B21E}" type="datetimeFigureOut">
              <a:rPr lang="en-US" smtClean="0"/>
              <a:pPr/>
              <a:t>10/12/2018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4540-DF72-496B-BA48-F3A06F5EFB0B}" type="slidenum">
              <a:rPr lang="en-US" smtClean="0"/>
              <a:pPr/>
              <a:t>‹#›</a:t>
            </a:fld>
            <a:endParaRPr lang="en-US" dirty="0"/>
          </a:p>
        </p:txBody>
      </p:sp>
      <p:pic>
        <p:nvPicPr>
          <p:cNvPr id="7" name="Picture 6" descr="JFI Clear logo 1.PNG"/>
          <p:cNvPicPr>
            <a:picLocks noChangeAspect="1"/>
          </p:cNvPicPr>
          <p:nvPr userDrawn="1"/>
        </p:nvPicPr>
        <p:blipFill>
          <a:blip r:embed="rId13" cstate="print"/>
          <a:stretch>
            <a:fillRect/>
          </a:stretch>
        </p:blipFill>
        <p:spPr>
          <a:xfrm>
            <a:off x="304800" y="6096000"/>
            <a:ext cx="1600200" cy="5721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jasonfoundatio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jasonfoundati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25882" t="6918" r="4785" b="15255"/>
          <a:stretch>
            <a:fillRect/>
          </a:stretch>
        </p:blipFill>
        <p:spPr bwMode="auto">
          <a:xfrm>
            <a:off x="0" y="0"/>
            <a:ext cx="9144000" cy="6858000"/>
          </a:xfrm>
          <a:prstGeom prst="rect">
            <a:avLst/>
          </a:prstGeom>
        </p:spPr>
      </p:pic>
      <p:sp>
        <p:nvSpPr>
          <p:cNvPr id="5" name="Title 4"/>
          <p:cNvSpPr>
            <a:spLocks noGrp="1"/>
          </p:cNvSpPr>
          <p:nvPr>
            <p:ph type="ctrTitle"/>
          </p:nvPr>
        </p:nvSpPr>
        <p:spPr>
          <a:xfrm>
            <a:off x="1447800" y="152401"/>
            <a:ext cx="7696200" cy="1295400"/>
          </a:xfrm>
        </p:spPr>
        <p:txBody>
          <a:bodyPr>
            <a:noAutofit/>
          </a:bodyPr>
          <a:lstStyle/>
          <a:p>
            <a:r>
              <a:rPr lang="en-US" sz="4800" dirty="0" smtClean="0">
                <a:solidFill>
                  <a:schemeClr val="bg1"/>
                </a:solidFill>
                <a:effectLst>
                  <a:outerShdw blurRad="38100" dist="38100" dir="2700000" algn="tl">
                    <a:srgbClr val="000000">
                      <a:alpha val="43137"/>
                    </a:srgbClr>
                  </a:outerShdw>
                </a:effectLst>
                <a:latin typeface="Cambria" pitchFamily="18" charset="0"/>
              </a:rPr>
              <a:t>The Jason Foundation, Inc.</a:t>
            </a:r>
            <a:endParaRPr lang="en-US" sz="4800" dirty="0">
              <a:solidFill>
                <a:schemeClr val="bg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type="subTitle" idx="1"/>
          </p:nvPr>
        </p:nvSpPr>
        <p:spPr>
          <a:xfrm>
            <a:off x="3124200" y="2286000"/>
            <a:ext cx="6019800" cy="4191000"/>
          </a:xfrm>
        </p:spPr>
        <p:txBody>
          <a:bodyPr>
            <a:normAutofit fontScale="70000" lnSpcReduction="20000"/>
          </a:bodyPr>
          <a:lstStyle/>
          <a:p>
            <a:pPr algn="l"/>
            <a:r>
              <a:rPr lang="en-US" sz="5700" dirty="0" smtClean="0">
                <a:solidFill>
                  <a:schemeClr val="bg1"/>
                </a:solidFill>
                <a:latin typeface="Cambria" pitchFamily="18" charset="0"/>
              </a:rPr>
              <a:t>“A Promise for Tomorrow”</a:t>
            </a:r>
          </a:p>
          <a:p>
            <a:endParaRPr lang="en-US" sz="4000" dirty="0" smtClean="0">
              <a:solidFill>
                <a:schemeClr val="bg1"/>
              </a:solidFill>
              <a:latin typeface="Cambria" pitchFamily="18" charset="0"/>
            </a:endParaRPr>
          </a:p>
          <a:p>
            <a:r>
              <a:rPr lang="en-US" sz="4900" dirty="0" smtClean="0">
                <a:solidFill>
                  <a:schemeClr val="bg1"/>
                </a:solidFill>
                <a:latin typeface="Cambria" pitchFamily="18" charset="0"/>
              </a:rPr>
              <a:t>A Youth Curriculum Unit</a:t>
            </a:r>
          </a:p>
          <a:p>
            <a:r>
              <a:rPr lang="en-US" sz="4900" dirty="0" smtClean="0">
                <a:solidFill>
                  <a:schemeClr val="bg1"/>
                </a:solidFill>
                <a:latin typeface="Cambria" pitchFamily="18" charset="0"/>
              </a:rPr>
              <a:t>for the awareness and prevention of</a:t>
            </a:r>
          </a:p>
          <a:p>
            <a:r>
              <a:rPr lang="en-US" sz="4900" dirty="0" smtClean="0">
                <a:solidFill>
                  <a:schemeClr val="bg1"/>
                </a:solidFill>
                <a:latin typeface="Cambria" pitchFamily="18" charset="0"/>
              </a:rPr>
              <a:t>Youth Suicide</a:t>
            </a:r>
          </a:p>
          <a:p>
            <a:endParaRPr lang="en-US" sz="4900" dirty="0" smtClean="0">
              <a:solidFill>
                <a:schemeClr val="bg1"/>
              </a:solidFill>
              <a:latin typeface="Cambria" pitchFamily="18" charset="0"/>
            </a:endParaRPr>
          </a:p>
          <a:p>
            <a:r>
              <a:rPr lang="en-US" sz="4900" dirty="0" smtClean="0">
                <a:solidFill>
                  <a:schemeClr val="bg1"/>
                </a:solidFill>
                <a:latin typeface="Cambria" pitchFamily="18" charset="0"/>
                <a:hlinkClick r:id="rId4"/>
              </a:rPr>
              <a:t>www.jasonfoundation.com</a:t>
            </a:r>
            <a:r>
              <a:rPr lang="en-US" sz="4900" dirty="0" smtClean="0">
                <a:solidFill>
                  <a:schemeClr val="bg1"/>
                </a:solidFill>
                <a:latin typeface="Cambria" pitchFamily="18" charset="0"/>
              </a:rPr>
              <a:t> </a:t>
            </a:r>
            <a:endParaRPr lang="en-US" sz="4900" dirty="0">
              <a:solidFill>
                <a:schemeClr val="bg1"/>
              </a:solidFill>
              <a:latin typeface="Cambria" pitchFamily="18" charset="0"/>
            </a:endParaRPr>
          </a:p>
        </p:txBody>
      </p:sp>
      <p:pic>
        <p:nvPicPr>
          <p:cNvPr id="11" name="Picture 10" descr="JFI Clear logo 1.PNG"/>
          <p:cNvPicPr>
            <a:picLocks noChangeAspect="1"/>
          </p:cNvPicPr>
          <p:nvPr/>
        </p:nvPicPr>
        <p:blipFill>
          <a:blip r:embed="rId5"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pPr algn="l"/>
            <a:r>
              <a:rPr lang="en-US" sz="6000" dirty="0" smtClean="0">
                <a:effectLst>
                  <a:outerShdw blurRad="38100" dist="38100" dir="2700000" algn="tl">
                    <a:srgbClr val="000000">
                      <a:alpha val="43137"/>
                    </a:srgbClr>
                  </a:outerShdw>
                </a:effectLst>
                <a:latin typeface="Cambria" pitchFamily="18" charset="0"/>
              </a:rPr>
              <a:t>It is estimated that</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We will lose approximately </a:t>
            </a:r>
            <a:r>
              <a:rPr lang="en-US" sz="4400" b="1" dirty="0" smtClean="0">
                <a:latin typeface="Cambria" pitchFamily="18" charset="0"/>
              </a:rPr>
              <a:t>5,000</a:t>
            </a:r>
            <a:r>
              <a:rPr lang="en-US" sz="4400" dirty="0" smtClean="0">
                <a:latin typeface="Cambria" pitchFamily="18" charset="0"/>
              </a:rPr>
              <a:t> young people to suicide each year.</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Each week,</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We lose approximately 100 young people to the “Silent Epidemic” of youth suicide.</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Question 2</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People who talk about or threaten suicide rarely die by suicide.</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Answer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000" dirty="0" smtClean="0">
              <a:latin typeface="Cambria" pitchFamily="18" charset="0"/>
            </a:endParaRPr>
          </a:p>
          <a:p>
            <a:pPr algn="ctr">
              <a:buNone/>
            </a:pPr>
            <a:endParaRPr lang="en-US" sz="4000" dirty="0" smtClean="0">
              <a:latin typeface="Cambria" pitchFamily="18" charset="0"/>
            </a:endParaRPr>
          </a:p>
          <a:p>
            <a:pPr algn="ctr">
              <a:buNone/>
            </a:pPr>
            <a:r>
              <a:rPr lang="en-US" sz="5400" b="1" dirty="0" smtClean="0">
                <a:latin typeface="Cambria" pitchFamily="18" charset="0"/>
              </a:rPr>
              <a:t>FALSE</a:t>
            </a:r>
            <a:endParaRPr lang="en-US" sz="5400" b="1"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Question 3</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Approximately one young person dies by suicide every 2 hours.</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Answer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000" dirty="0" smtClean="0">
              <a:latin typeface="Cambria" pitchFamily="18" charset="0"/>
            </a:endParaRPr>
          </a:p>
          <a:p>
            <a:pPr algn="ctr">
              <a:buNone/>
            </a:pPr>
            <a:endParaRPr lang="en-US" sz="4000" dirty="0" smtClean="0">
              <a:latin typeface="Cambria" pitchFamily="18" charset="0"/>
            </a:endParaRPr>
          </a:p>
          <a:p>
            <a:pPr algn="ctr">
              <a:buNone/>
            </a:pPr>
            <a:r>
              <a:rPr lang="en-US" sz="5400" b="1" dirty="0" smtClean="0">
                <a:latin typeface="Cambria" pitchFamily="18" charset="0"/>
              </a:rPr>
              <a:t>TRUE</a:t>
            </a:r>
            <a:endParaRPr lang="en-US" sz="5400" b="1"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Question 4</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Talking to someone about suicidal feelings may cause them to attempt suicide.</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Answer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000" dirty="0" smtClean="0">
              <a:latin typeface="Cambria" pitchFamily="18" charset="0"/>
            </a:endParaRPr>
          </a:p>
          <a:p>
            <a:pPr algn="ctr">
              <a:buNone/>
            </a:pPr>
            <a:endParaRPr lang="en-US" sz="4000" dirty="0" smtClean="0">
              <a:latin typeface="Cambria" pitchFamily="18" charset="0"/>
            </a:endParaRPr>
          </a:p>
          <a:p>
            <a:pPr algn="ctr">
              <a:buNone/>
            </a:pPr>
            <a:r>
              <a:rPr lang="en-US" sz="5400" b="1" dirty="0" smtClean="0">
                <a:latin typeface="Cambria" pitchFamily="18" charset="0"/>
              </a:rPr>
              <a:t>FALSE</a:t>
            </a:r>
            <a:endParaRPr lang="en-US" sz="5400" b="1"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Question 5</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400" dirty="0" smtClean="0">
              <a:latin typeface="Cambria" pitchFamily="18" charset="0"/>
            </a:endParaRPr>
          </a:p>
          <a:p>
            <a:pPr algn="ctr">
              <a:buNone/>
            </a:pPr>
            <a:r>
              <a:rPr lang="en-US" sz="4400" dirty="0" smtClean="0">
                <a:latin typeface="Cambria" pitchFamily="18" charset="0"/>
              </a:rPr>
              <a:t>Suicide is Preventable.</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Answer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000" dirty="0" smtClean="0">
              <a:latin typeface="Cambria" pitchFamily="18" charset="0"/>
            </a:endParaRPr>
          </a:p>
          <a:p>
            <a:pPr algn="ctr">
              <a:buNone/>
            </a:pPr>
            <a:endParaRPr lang="en-US" sz="4000" dirty="0" smtClean="0">
              <a:latin typeface="Cambria" pitchFamily="18" charset="0"/>
            </a:endParaRPr>
          </a:p>
          <a:p>
            <a:pPr algn="ctr">
              <a:buNone/>
            </a:pPr>
            <a:r>
              <a:rPr lang="en-US" sz="5400" b="1" dirty="0" smtClean="0">
                <a:latin typeface="Cambria" pitchFamily="18" charset="0"/>
              </a:rPr>
              <a:t>TRUE</a:t>
            </a:r>
            <a:endParaRPr lang="en-US" sz="5400" b="1"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6" name="Subtitle 5"/>
          <p:cNvSpPr>
            <a:spLocks noGrp="1"/>
          </p:cNvSpPr>
          <p:nvPr>
            <p:ph type="subTitle" idx="1"/>
          </p:nvPr>
        </p:nvSpPr>
        <p:spPr>
          <a:xfrm>
            <a:off x="3886200" y="2286000"/>
            <a:ext cx="4648200" cy="3657600"/>
          </a:xfrm>
        </p:spPr>
        <p:txBody>
          <a:bodyPr>
            <a:normAutofit/>
          </a:bodyPr>
          <a:lstStyle/>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Lesson A</a:t>
            </a:r>
          </a:p>
        </p:txBody>
      </p:sp>
      <p:sp>
        <p:nvSpPr>
          <p:cNvPr id="8" name="Subtitle 5"/>
          <p:cNvSpPr txBox="1">
            <a:spLocks/>
          </p:cNvSpPr>
          <p:nvPr/>
        </p:nvSpPr>
        <p:spPr>
          <a:xfrm>
            <a:off x="1752600" y="304800"/>
            <a:ext cx="70866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rPr>
              <a:t>“A Promise for Tomorrow”</a:t>
            </a:r>
            <a:endParaRPr kumimoji="0" lang="en-US" sz="4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endParaRPr>
          </a:p>
        </p:txBody>
      </p:sp>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Question 6</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People who are contemplating suicide almost always tell someone beforehand.</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Answer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000" dirty="0" smtClean="0">
              <a:latin typeface="Cambria" pitchFamily="18" charset="0"/>
            </a:endParaRPr>
          </a:p>
          <a:p>
            <a:pPr algn="ctr">
              <a:buNone/>
            </a:pPr>
            <a:endParaRPr lang="en-US" sz="4000" dirty="0" smtClean="0">
              <a:latin typeface="Cambria" pitchFamily="18" charset="0"/>
            </a:endParaRPr>
          </a:p>
          <a:p>
            <a:pPr algn="ctr">
              <a:buNone/>
            </a:pPr>
            <a:r>
              <a:rPr lang="en-US" sz="5400" b="1" dirty="0" smtClean="0">
                <a:latin typeface="Cambria" pitchFamily="18" charset="0"/>
              </a:rPr>
              <a:t>TRUE</a:t>
            </a:r>
            <a:endParaRPr lang="en-US" sz="5400" b="1"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In fact,</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5029200"/>
          </a:xfrm>
        </p:spPr>
        <p:txBody>
          <a:bodyPr tIns="274320">
            <a:normAutofit/>
          </a:bodyPr>
          <a:lstStyle/>
          <a:p>
            <a:pPr algn="ctr">
              <a:buNone/>
            </a:pPr>
            <a:r>
              <a:rPr lang="en-US" sz="4400" b="1" dirty="0" smtClean="0">
                <a:latin typeface="Cambria" pitchFamily="18" charset="0"/>
              </a:rPr>
              <a:t>Four</a:t>
            </a:r>
            <a:r>
              <a:rPr lang="en-US" sz="4400" dirty="0" smtClean="0">
                <a:latin typeface="Cambria" pitchFamily="18" charset="0"/>
              </a:rPr>
              <a:t> out of </a:t>
            </a:r>
            <a:r>
              <a:rPr lang="en-US" sz="4400" b="1" dirty="0" smtClean="0">
                <a:latin typeface="Cambria" pitchFamily="18" charset="0"/>
              </a:rPr>
              <a:t>five</a:t>
            </a:r>
            <a:r>
              <a:rPr lang="en-US" sz="4400" dirty="0" smtClean="0">
                <a:latin typeface="Cambria" pitchFamily="18" charset="0"/>
              </a:rPr>
              <a:t> completed suicides gave “clear warning signs” before the attempt.</a:t>
            </a:r>
          </a:p>
          <a:p>
            <a:pPr algn="ctr">
              <a:buNone/>
            </a:pPr>
            <a:endParaRPr lang="en-US" sz="4400" dirty="0" smtClean="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pPr>
              <a:lnSpc>
                <a:spcPct val="80000"/>
              </a:lnSpc>
            </a:pPr>
            <a:r>
              <a:rPr lang="en-US" sz="6000" dirty="0" smtClean="0">
                <a:effectLst>
                  <a:outerShdw blurRad="38100" dist="38100" dir="2700000" algn="tl">
                    <a:srgbClr val="000000">
                      <a:alpha val="43137"/>
                    </a:srgbClr>
                  </a:outerShdw>
                </a:effectLst>
                <a:latin typeface="Cambria" pitchFamily="18" charset="0"/>
              </a:rPr>
              <a:t>Youth Suicide Statistics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895600" y="1524000"/>
            <a:ext cx="6248400" cy="5486400"/>
          </a:xfrm>
        </p:spPr>
        <p:txBody>
          <a:bodyPr tIns="274320">
            <a:normAutofit/>
          </a:bodyPr>
          <a:lstStyle/>
          <a:p>
            <a:pPr>
              <a:lnSpc>
                <a:spcPct val="90000"/>
              </a:lnSpc>
              <a:spcBef>
                <a:spcPts val="0"/>
              </a:spcBef>
              <a:buSzPct val="130000"/>
            </a:pPr>
            <a:r>
              <a:rPr lang="en-US" sz="2200" dirty="0" smtClean="0">
                <a:latin typeface="Cambria" pitchFamily="18" charset="0"/>
              </a:rPr>
              <a:t>Suicide is the second leading cause of death for young people, ages 10 to 24. </a:t>
            </a:r>
            <a:r>
              <a:rPr lang="en-US" sz="1200" dirty="0" smtClean="0">
                <a:latin typeface="Cambria" pitchFamily="18" charset="0"/>
              </a:rPr>
              <a:t>(</a:t>
            </a:r>
            <a:r>
              <a:rPr lang="en-US" sz="1200" dirty="0" smtClean="0">
                <a:latin typeface="Cambria" pitchFamily="18" charset="0"/>
              </a:rPr>
              <a:t>2016 </a:t>
            </a:r>
            <a:r>
              <a:rPr lang="en-US" sz="1200" dirty="0" smtClean="0">
                <a:latin typeface="Cambria" pitchFamily="18" charset="0"/>
              </a:rPr>
              <a:t>CDC WISQARS)</a:t>
            </a:r>
          </a:p>
          <a:p>
            <a:pPr marL="0" indent="0">
              <a:lnSpc>
                <a:spcPct val="90000"/>
              </a:lnSpc>
              <a:spcBef>
                <a:spcPts val="0"/>
              </a:spcBef>
              <a:buSzPct val="130000"/>
              <a:buNone/>
            </a:pPr>
            <a:endParaRPr lang="en-US" sz="2200" dirty="0" smtClean="0">
              <a:latin typeface="Cambria" pitchFamily="18" charset="0"/>
            </a:endParaRPr>
          </a:p>
          <a:p>
            <a:pPr>
              <a:lnSpc>
                <a:spcPct val="90000"/>
              </a:lnSpc>
              <a:buSzPct val="130000"/>
            </a:pPr>
            <a:r>
              <a:rPr lang="en-US" sz="2200" dirty="0" smtClean="0">
                <a:latin typeface="Cambria" pitchFamily="18" charset="0"/>
              </a:rPr>
              <a:t>Suicide is the second leading cause of death for ages 12-18 and college-age youth.</a:t>
            </a:r>
            <a:r>
              <a:rPr lang="en-US" sz="2400" dirty="0">
                <a:latin typeface="Cambria" pitchFamily="18" charset="0"/>
              </a:rPr>
              <a:t> </a:t>
            </a:r>
            <a:r>
              <a:rPr lang="en-US" sz="1200" dirty="0">
                <a:latin typeface="Cambria" pitchFamily="18" charset="0"/>
              </a:rPr>
              <a:t>(</a:t>
            </a:r>
            <a:r>
              <a:rPr lang="en-US" sz="1200" dirty="0" smtClean="0">
                <a:latin typeface="Cambria" pitchFamily="18" charset="0"/>
              </a:rPr>
              <a:t>2016 </a:t>
            </a:r>
            <a:r>
              <a:rPr lang="en-US" sz="1200" dirty="0" smtClean="0">
                <a:latin typeface="Cambria" pitchFamily="18" charset="0"/>
              </a:rPr>
              <a:t>CDC </a:t>
            </a:r>
            <a:r>
              <a:rPr lang="en-US" sz="1200" dirty="0">
                <a:latin typeface="Cambria" pitchFamily="18" charset="0"/>
              </a:rPr>
              <a:t>WISQARS)</a:t>
            </a:r>
          </a:p>
          <a:p>
            <a:pPr marL="0" indent="0">
              <a:lnSpc>
                <a:spcPct val="90000"/>
              </a:lnSpc>
              <a:buSzPct val="130000"/>
              <a:buNone/>
            </a:pPr>
            <a:endParaRPr lang="en-US" sz="2200" dirty="0" smtClean="0">
              <a:latin typeface="Cambria" pitchFamily="18" charset="0"/>
            </a:endParaRPr>
          </a:p>
          <a:p>
            <a:pPr>
              <a:buSzPct val="130000"/>
            </a:pPr>
            <a:r>
              <a:rPr lang="en-US" sz="2200" dirty="0" smtClean="0">
                <a:latin typeface="Cambria" pitchFamily="18" charset="0"/>
              </a:rPr>
              <a:t>Approximately 100 young people lose their lives to suicide in the U.S. every week.</a:t>
            </a:r>
          </a:p>
          <a:p>
            <a:pPr marL="0" indent="0">
              <a:buSzPct val="130000"/>
              <a:buNone/>
            </a:pPr>
            <a:endParaRPr lang="en-US" sz="2200" dirty="0" smtClean="0">
              <a:latin typeface="Cambria" pitchFamily="18" charset="0"/>
            </a:endParaRPr>
          </a:p>
          <a:p>
            <a:pPr>
              <a:lnSpc>
                <a:spcPct val="90000"/>
              </a:lnSpc>
              <a:buSzPct val="130000"/>
            </a:pPr>
            <a:r>
              <a:rPr lang="en-US" sz="2200" dirty="0" smtClean="0">
                <a:latin typeface="Cambria" pitchFamily="18" charset="0"/>
              </a:rPr>
              <a:t>More teenagers and young adults are lost to suicide than die from cancer, heart disease,  AIDS, birth defects, stroke, pneumonia, influenza and chronic lung disease, combined.</a:t>
            </a:r>
            <a:endParaRPr lang="en-US" sz="22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6" name="Subtitle 5"/>
          <p:cNvSpPr>
            <a:spLocks noGrp="1"/>
          </p:cNvSpPr>
          <p:nvPr>
            <p:ph type="subTitle" idx="1"/>
          </p:nvPr>
        </p:nvSpPr>
        <p:spPr>
          <a:xfrm>
            <a:off x="3962400" y="2286000"/>
            <a:ext cx="4572000" cy="4267200"/>
          </a:xfrm>
        </p:spPr>
        <p:txBody>
          <a:bodyPr>
            <a:normAutofit/>
          </a:bodyPr>
          <a:lstStyle/>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Lesson B</a:t>
            </a:r>
          </a:p>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“Choices”</a:t>
            </a:r>
          </a:p>
          <a:p>
            <a:pPr>
              <a:spcBef>
                <a:spcPct val="0"/>
              </a:spcBef>
            </a:pPr>
            <a:endParaRPr lang="en-US" sz="4400" dirty="0" smtClean="0">
              <a:solidFill>
                <a:schemeClr val="bg1"/>
              </a:solidFill>
            </a:endParaRPr>
          </a:p>
          <a:p>
            <a:pPr>
              <a:spcBef>
                <a:spcPct val="0"/>
              </a:spcBef>
            </a:pPr>
            <a:endParaRPr lang="en-US" sz="2600" dirty="0" smtClean="0">
              <a:solidFill>
                <a:schemeClr val="bg1"/>
              </a:solidFill>
            </a:endParaRPr>
          </a:p>
          <a:p>
            <a:pPr>
              <a:spcBef>
                <a:spcPct val="0"/>
              </a:spcBef>
            </a:pPr>
            <a:endParaRPr lang="en-US" sz="4400" b="1" dirty="0" smtClean="0">
              <a:solidFill>
                <a:schemeClr val="bg1"/>
              </a:solidFill>
              <a:latin typeface="Cambria" pitchFamily="18" charset="0"/>
            </a:endParaRPr>
          </a:p>
        </p:txBody>
      </p:sp>
      <p:sp>
        <p:nvSpPr>
          <p:cNvPr id="8" name="Subtitle 5"/>
          <p:cNvSpPr txBox="1">
            <a:spLocks/>
          </p:cNvSpPr>
          <p:nvPr/>
        </p:nvSpPr>
        <p:spPr>
          <a:xfrm>
            <a:off x="1752600" y="152400"/>
            <a:ext cx="70866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rPr>
              <a:t>“A Promise for Tomorrow”</a:t>
            </a:r>
            <a:endParaRPr kumimoji="0" lang="en-US" sz="4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endParaRPr>
          </a:p>
        </p:txBody>
      </p:sp>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6" name="Subtitle 5"/>
          <p:cNvSpPr>
            <a:spLocks noGrp="1"/>
          </p:cNvSpPr>
          <p:nvPr>
            <p:ph type="subTitle" idx="1"/>
          </p:nvPr>
        </p:nvSpPr>
        <p:spPr>
          <a:xfrm>
            <a:off x="3886200" y="2286000"/>
            <a:ext cx="4648200" cy="3657600"/>
          </a:xfrm>
        </p:spPr>
        <p:txBody>
          <a:bodyPr>
            <a:normAutofit/>
          </a:bodyPr>
          <a:lstStyle/>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Lesson C</a:t>
            </a:r>
          </a:p>
        </p:txBody>
      </p:sp>
      <p:sp>
        <p:nvSpPr>
          <p:cNvPr id="8" name="Subtitle 5"/>
          <p:cNvSpPr txBox="1">
            <a:spLocks/>
          </p:cNvSpPr>
          <p:nvPr/>
        </p:nvSpPr>
        <p:spPr>
          <a:xfrm>
            <a:off x="1752600" y="152400"/>
            <a:ext cx="70866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rPr>
              <a:t>“A Promise for Tomorrow”</a:t>
            </a:r>
            <a:endParaRPr kumimoji="0" lang="en-US" sz="4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endParaRPr>
          </a:p>
        </p:txBody>
      </p:sp>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630362"/>
          </a:xfrm>
        </p:spPr>
        <p:txBody>
          <a:bodyPr>
            <a:noAutofit/>
          </a:bodyPr>
          <a:lstStyle/>
          <a:p>
            <a:pPr>
              <a:lnSpc>
                <a:spcPct val="75000"/>
              </a:lnSpc>
            </a:pPr>
            <a:r>
              <a:rPr lang="en-US" sz="6000" dirty="0" smtClean="0">
                <a:effectLst>
                  <a:outerShdw blurRad="38100" dist="38100" dir="2700000" algn="tl">
                    <a:srgbClr val="000000">
                      <a:alpha val="43137"/>
                    </a:srgbClr>
                  </a:outerShdw>
                </a:effectLst>
                <a:latin typeface="Cambria" pitchFamily="18" charset="0"/>
              </a:rPr>
              <a:t>Just a Bad Day or Something More…</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752600"/>
            <a:ext cx="5867400" cy="4800600"/>
          </a:xfrm>
        </p:spPr>
        <p:txBody>
          <a:bodyPr tIns="274320">
            <a:normAutofit fontScale="92500" lnSpcReduction="10000"/>
          </a:bodyPr>
          <a:lstStyle/>
          <a:p>
            <a:pPr>
              <a:spcBef>
                <a:spcPts val="600"/>
              </a:spcBef>
              <a:buSzPct val="130000"/>
            </a:pPr>
            <a:r>
              <a:rPr lang="en-US" sz="2600" dirty="0">
                <a:latin typeface="Cambria" pitchFamily="18" charset="0"/>
              </a:rPr>
              <a:t>Do you think everyone feels sad or down at times?</a:t>
            </a:r>
          </a:p>
          <a:p>
            <a:pPr>
              <a:spcBef>
                <a:spcPts val="600"/>
              </a:spcBef>
              <a:buSzPct val="130000"/>
            </a:pPr>
            <a:r>
              <a:rPr lang="en-US" sz="2600" dirty="0">
                <a:latin typeface="Cambria" pitchFamily="18" charset="0"/>
              </a:rPr>
              <a:t>When you felt sad or down, did you act differently than you normally do?</a:t>
            </a:r>
          </a:p>
          <a:p>
            <a:pPr>
              <a:spcBef>
                <a:spcPts val="600"/>
              </a:spcBef>
              <a:buSzPct val="130000"/>
            </a:pPr>
            <a:r>
              <a:rPr lang="en-US" sz="2600" dirty="0">
                <a:latin typeface="Cambria" pitchFamily="18" charset="0"/>
              </a:rPr>
              <a:t>How were you different?</a:t>
            </a:r>
          </a:p>
          <a:p>
            <a:pPr>
              <a:spcBef>
                <a:spcPts val="0"/>
              </a:spcBef>
              <a:buSzPct val="130000"/>
            </a:pPr>
            <a:r>
              <a:rPr lang="en-US" sz="2600" dirty="0">
                <a:latin typeface="Cambria" pitchFamily="18" charset="0"/>
              </a:rPr>
              <a:t>Did anyone notice the change in your behavior?</a:t>
            </a:r>
          </a:p>
          <a:p>
            <a:pPr>
              <a:spcBef>
                <a:spcPts val="0"/>
              </a:spcBef>
              <a:buSzPct val="130000"/>
            </a:pPr>
            <a:r>
              <a:rPr lang="en-US" sz="2600" dirty="0">
                <a:latin typeface="Cambria" pitchFamily="18" charset="0"/>
              </a:rPr>
              <a:t>Did you tell anyone how you were feeling?</a:t>
            </a:r>
          </a:p>
          <a:p>
            <a:pPr>
              <a:spcBef>
                <a:spcPts val="0"/>
              </a:spcBef>
              <a:buSzPct val="130000"/>
            </a:pPr>
            <a:r>
              <a:rPr lang="en-US" sz="2600" dirty="0">
                <a:latin typeface="Cambria" pitchFamily="18" charset="0"/>
              </a:rPr>
              <a:t>Who were you willing to talk to about your feelings?</a:t>
            </a:r>
          </a:p>
          <a:p>
            <a:pPr>
              <a:spcBef>
                <a:spcPts val="0"/>
              </a:spcBef>
              <a:buSzPct val="130000"/>
            </a:pPr>
            <a:r>
              <a:rPr lang="en-US" sz="2600" dirty="0">
                <a:latin typeface="Cambria" pitchFamily="18" charset="0"/>
              </a:rPr>
              <a:t>Who were you not willing to talk to about your feelings?</a:t>
            </a:r>
          </a:p>
          <a:p>
            <a:pPr marL="0" indent="0">
              <a:spcBef>
                <a:spcPts val="0"/>
              </a:spcBef>
              <a:buSzPct val="130000"/>
              <a:buNone/>
            </a:pPr>
            <a:endParaRPr lang="en-US" sz="2600" dirty="0" smtClean="0">
              <a:latin typeface="Cambria" pitchFamily="18" charset="0"/>
            </a:endParaRPr>
          </a:p>
          <a:p>
            <a:pPr>
              <a:lnSpc>
                <a:spcPct val="110000"/>
              </a:lnSpc>
              <a:spcBef>
                <a:spcPts val="0"/>
              </a:spcBef>
              <a:buSzPct val="130000"/>
            </a:pPr>
            <a:endParaRPr lang="en-US" sz="2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Signs of Concern</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371600"/>
            <a:ext cx="5943600" cy="5029200"/>
          </a:xfrm>
        </p:spPr>
        <p:txBody>
          <a:bodyPr tIns="274320">
            <a:normAutofit/>
          </a:bodyPr>
          <a:lstStyle/>
          <a:p>
            <a:pPr marL="0" indent="0">
              <a:lnSpc>
                <a:spcPct val="85000"/>
              </a:lnSpc>
              <a:spcBef>
                <a:spcPts val="0"/>
              </a:spcBef>
              <a:buSzPct val="130000"/>
              <a:buNone/>
            </a:pPr>
            <a:r>
              <a:rPr lang="en-US" sz="3000" dirty="0" smtClean="0">
                <a:latin typeface="Cambria" pitchFamily="18" charset="0"/>
              </a:rPr>
              <a:t>Let’s look at some signs of concern (warning signs) that may indicate a person might be having thoughts of suicide. </a:t>
            </a:r>
          </a:p>
          <a:p>
            <a:pPr marL="400050" lvl="1" indent="0">
              <a:lnSpc>
                <a:spcPct val="110000"/>
              </a:lnSpc>
              <a:spcBef>
                <a:spcPts val="0"/>
              </a:spcBef>
              <a:buSzPct val="130000"/>
              <a:buNone/>
            </a:pPr>
            <a:r>
              <a:rPr lang="en-US" sz="2000" dirty="0" smtClean="0">
                <a:latin typeface="Cambria" pitchFamily="18" charset="0"/>
              </a:rPr>
              <a:t> </a:t>
            </a:r>
          </a:p>
          <a:p>
            <a:pPr marL="914400" lvl="1" indent="347472">
              <a:lnSpc>
                <a:spcPct val="110000"/>
              </a:lnSpc>
              <a:spcBef>
                <a:spcPts val="0"/>
              </a:spcBef>
              <a:buSzPct val="130000"/>
              <a:buFont typeface="Arial" pitchFamily="34" charset="0"/>
              <a:buChar char="•"/>
            </a:pPr>
            <a:r>
              <a:rPr lang="en-US" sz="2600" dirty="0" smtClean="0">
                <a:latin typeface="Cambria" pitchFamily="18" charset="0"/>
              </a:rPr>
              <a:t> Suicide Threats</a:t>
            </a:r>
          </a:p>
          <a:p>
            <a:pPr marL="914400" lvl="1" indent="347472">
              <a:lnSpc>
                <a:spcPct val="110000"/>
              </a:lnSpc>
              <a:spcBef>
                <a:spcPts val="0"/>
              </a:spcBef>
              <a:buSzPct val="130000"/>
              <a:buFont typeface="Arial" pitchFamily="34" charset="0"/>
              <a:buChar char="•"/>
            </a:pPr>
            <a:r>
              <a:rPr lang="en-US" sz="2600" dirty="0" smtClean="0">
                <a:latin typeface="Cambria" pitchFamily="18" charset="0"/>
              </a:rPr>
              <a:t> Previous Suicide Attempts</a:t>
            </a:r>
          </a:p>
          <a:p>
            <a:pPr marL="914400" lvl="1" indent="347472">
              <a:lnSpc>
                <a:spcPct val="110000"/>
              </a:lnSpc>
              <a:spcBef>
                <a:spcPts val="0"/>
              </a:spcBef>
              <a:buSzPct val="130000"/>
              <a:buFont typeface="Arial" pitchFamily="34" charset="0"/>
              <a:buChar char="•"/>
            </a:pPr>
            <a:r>
              <a:rPr lang="en-US" sz="2600" dirty="0" smtClean="0">
                <a:latin typeface="Cambria" pitchFamily="18" charset="0"/>
              </a:rPr>
              <a:t> Sudden Changes in Behavior</a:t>
            </a:r>
          </a:p>
          <a:p>
            <a:pPr marL="914400" lvl="1" indent="347472">
              <a:lnSpc>
                <a:spcPct val="110000"/>
              </a:lnSpc>
              <a:spcBef>
                <a:spcPts val="0"/>
              </a:spcBef>
              <a:buSzPct val="130000"/>
              <a:buFont typeface="Arial" pitchFamily="34" charset="0"/>
              <a:buChar char="•"/>
            </a:pPr>
            <a:r>
              <a:rPr lang="en-US" sz="2600" dirty="0" smtClean="0">
                <a:latin typeface="Cambria" pitchFamily="18" charset="0"/>
              </a:rPr>
              <a:t> Depression</a:t>
            </a:r>
          </a:p>
          <a:p>
            <a:pPr marL="914400" lvl="1" indent="347472">
              <a:lnSpc>
                <a:spcPct val="110000"/>
              </a:lnSpc>
              <a:spcBef>
                <a:spcPts val="0"/>
              </a:spcBef>
              <a:buSzPct val="130000"/>
              <a:buFont typeface="Arial" pitchFamily="34" charset="0"/>
              <a:buChar char="•"/>
            </a:pPr>
            <a:r>
              <a:rPr lang="en-US" sz="2600" dirty="0" smtClean="0">
                <a:latin typeface="Cambria" pitchFamily="18" charset="0"/>
              </a:rPr>
              <a:t> Final Arrangements</a:t>
            </a:r>
          </a:p>
          <a:p>
            <a:pPr lvl="1">
              <a:lnSpc>
                <a:spcPct val="110000"/>
              </a:lnSpc>
              <a:spcBef>
                <a:spcPts val="0"/>
              </a:spcBef>
              <a:buSzPct val="130000"/>
            </a:pPr>
            <a:endParaRPr lang="en-US" sz="2000" dirty="0" smtClean="0">
              <a:latin typeface="Cambria" pitchFamily="18" charset="0"/>
            </a:endParaRPr>
          </a:p>
          <a:p>
            <a:pPr algn="ctr">
              <a:buNone/>
            </a:pPr>
            <a:endParaRPr lang="en-US" sz="2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Suicide Threats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124200" y="1371600"/>
            <a:ext cx="5791200" cy="5029200"/>
          </a:xfrm>
        </p:spPr>
        <p:txBody>
          <a:bodyPr tIns="274320">
            <a:normAutofit/>
          </a:bodyPr>
          <a:lstStyle/>
          <a:p>
            <a:pPr>
              <a:spcBef>
                <a:spcPts val="672"/>
              </a:spcBef>
              <a:buSzPct val="130000"/>
            </a:pPr>
            <a:r>
              <a:rPr lang="en-US" sz="2600" dirty="0" smtClean="0">
                <a:latin typeface="Cambria" pitchFamily="18" charset="0"/>
              </a:rPr>
              <a:t>“I would be better off dead.”</a:t>
            </a:r>
          </a:p>
          <a:p>
            <a:pPr>
              <a:spcBef>
                <a:spcPts val="672"/>
              </a:spcBef>
              <a:buSzPct val="130000"/>
            </a:pPr>
            <a:r>
              <a:rPr lang="en-US" sz="2600" dirty="0" smtClean="0">
                <a:latin typeface="Cambria" pitchFamily="18" charset="0"/>
              </a:rPr>
              <a:t>“You won’t have me around to bother you much longer!”</a:t>
            </a:r>
          </a:p>
          <a:p>
            <a:pPr>
              <a:spcBef>
                <a:spcPts val="672"/>
              </a:spcBef>
              <a:buSzPct val="130000"/>
            </a:pPr>
            <a:r>
              <a:rPr lang="en-US" sz="2600" dirty="0" smtClean="0">
                <a:latin typeface="Cambria" pitchFamily="18" charset="0"/>
              </a:rPr>
              <a:t>“I wish I was dead.”</a:t>
            </a:r>
          </a:p>
          <a:p>
            <a:pPr>
              <a:spcBef>
                <a:spcPts val="672"/>
              </a:spcBef>
              <a:buSzPct val="130000"/>
            </a:pPr>
            <a:r>
              <a:rPr lang="en-US" sz="2600" dirty="0" smtClean="0">
                <a:latin typeface="Cambria" pitchFamily="18" charset="0"/>
              </a:rPr>
              <a:t>“I wish I could go to sleep and never wake up.”</a:t>
            </a:r>
          </a:p>
          <a:p>
            <a:pPr>
              <a:spcBef>
                <a:spcPts val="672"/>
              </a:spcBef>
              <a:buSzPct val="130000"/>
            </a:pPr>
            <a:r>
              <a:rPr lang="en-US" sz="2600" dirty="0" smtClean="0">
                <a:latin typeface="Cambria" pitchFamily="18" charset="0"/>
              </a:rPr>
              <a:t>“I am going to kill myself.” (This is very straight forward, but it happens.)</a:t>
            </a:r>
            <a:endParaRPr lang="en-US" sz="26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pPr>
              <a:lnSpc>
                <a:spcPct val="75000"/>
              </a:lnSpc>
            </a:pPr>
            <a:r>
              <a:rPr lang="en-US" sz="6000" dirty="0" smtClean="0">
                <a:effectLst>
                  <a:outerShdw blurRad="38100" dist="38100" dir="2700000" algn="tl">
                    <a:srgbClr val="000000">
                      <a:alpha val="43137"/>
                    </a:srgbClr>
                  </a:outerShdw>
                </a:effectLst>
                <a:latin typeface="Cambria" pitchFamily="18" charset="0"/>
              </a:rPr>
              <a:t>Previous</a:t>
            </a:r>
            <a:br>
              <a:rPr lang="en-US" sz="6000" dirty="0" smtClean="0">
                <a:effectLst>
                  <a:outerShdw blurRad="38100" dist="38100" dir="2700000" algn="tl">
                    <a:srgbClr val="000000">
                      <a:alpha val="43137"/>
                    </a:srgbClr>
                  </a:outerShdw>
                </a:effectLst>
                <a:latin typeface="Cambria" pitchFamily="18" charset="0"/>
              </a:rPr>
            </a:br>
            <a:r>
              <a:rPr lang="en-US" sz="6000" dirty="0" smtClean="0">
                <a:effectLst>
                  <a:outerShdw blurRad="38100" dist="38100" dir="2700000" algn="tl">
                    <a:srgbClr val="000000">
                      <a:alpha val="43137"/>
                    </a:srgbClr>
                  </a:outerShdw>
                </a:effectLst>
                <a:latin typeface="Cambria" pitchFamily="18" charset="0"/>
              </a:rPr>
              <a:t>Suicide Attempts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200400" y="1600200"/>
            <a:ext cx="5791200" cy="5105400"/>
          </a:xfrm>
        </p:spPr>
        <p:txBody>
          <a:bodyPr tIns="274320">
            <a:normAutofit lnSpcReduction="10000"/>
          </a:bodyPr>
          <a:lstStyle/>
          <a:p>
            <a:pPr>
              <a:buSzPct val="130000"/>
            </a:pPr>
            <a:r>
              <a:rPr lang="en-US" sz="2600" dirty="0" smtClean="0">
                <a:latin typeface="Cambria" pitchFamily="18" charset="0"/>
              </a:rPr>
              <a:t>One out of three completed suicides is not the first attempt.</a:t>
            </a:r>
          </a:p>
          <a:p>
            <a:pPr>
              <a:buSzPct val="130000"/>
              <a:buNone/>
            </a:pPr>
            <a:endParaRPr lang="en-US" sz="1200" dirty="0" smtClean="0">
              <a:latin typeface="Cambria" pitchFamily="18" charset="0"/>
            </a:endParaRPr>
          </a:p>
          <a:p>
            <a:pPr>
              <a:spcBef>
                <a:spcPts val="0"/>
              </a:spcBef>
              <a:buSzPct val="130000"/>
            </a:pPr>
            <a:r>
              <a:rPr lang="en-US" sz="2600" dirty="0" smtClean="0">
                <a:latin typeface="Cambria" pitchFamily="18" charset="0"/>
              </a:rPr>
              <a:t>Physical mutilation (cutting) and/or other self-harm behaviors are a sign of wanting to hurt one’s self physically to relieve an emotional pain…it can sometimes lead to suicidal thoughts or attempts.</a:t>
            </a:r>
          </a:p>
          <a:p>
            <a:pPr>
              <a:spcBef>
                <a:spcPts val="0"/>
              </a:spcBef>
              <a:buSzPct val="130000"/>
              <a:buNone/>
            </a:pPr>
            <a:endParaRPr lang="en-US" sz="1200" dirty="0" smtClean="0">
              <a:latin typeface="Cambria" pitchFamily="18" charset="0"/>
            </a:endParaRPr>
          </a:p>
          <a:p>
            <a:pPr>
              <a:buSzPct val="130000"/>
            </a:pPr>
            <a:r>
              <a:rPr lang="en-US" sz="2600" dirty="0" smtClean="0">
                <a:latin typeface="Cambria" pitchFamily="18" charset="0"/>
              </a:rPr>
              <a:t>Even if the attempt seems to be “only for attention”, take it as a serious cry for help and seek help immediately.</a:t>
            </a: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4200" dirty="0" smtClean="0">
                <a:effectLst>
                  <a:outerShdw blurRad="38100" dist="38100" dir="2700000" algn="tl">
                    <a:srgbClr val="000000">
                      <a:alpha val="43137"/>
                    </a:srgbClr>
                  </a:outerShdw>
                </a:effectLst>
                <a:latin typeface="Cambria" pitchFamily="18" charset="0"/>
              </a:rPr>
              <a:t>“A Promise for Tomorrow”</a:t>
            </a:r>
            <a:endParaRPr lang="en-US" sz="42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371600"/>
            <a:ext cx="5867400" cy="4572000"/>
          </a:xfrm>
        </p:spPr>
        <p:txBody>
          <a:bodyPr tIns="274320">
            <a:normAutofit fontScale="92500"/>
          </a:bodyPr>
          <a:lstStyle/>
          <a:p>
            <a:pPr marL="0" indent="0" algn="ctr">
              <a:spcBef>
                <a:spcPts val="600"/>
              </a:spcBef>
              <a:buNone/>
            </a:pPr>
            <a:r>
              <a:rPr lang="en-US" sz="4000" dirty="0" smtClean="0">
                <a:latin typeface="Cambria" pitchFamily="18" charset="0"/>
              </a:rPr>
              <a:t>In 1999, U.S. Surgeon General, Dr. David Satcher,</a:t>
            </a:r>
          </a:p>
          <a:p>
            <a:pPr marL="0" indent="0" algn="ctr">
              <a:spcBef>
                <a:spcPts val="600"/>
              </a:spcBef>
              <a:buNone/>
            </a:pPr>
            <a:r>
              <a:rPr lang="en-US" sz="4000" dirty="0" smtClean="0">
                <a:latin typeface="Cambria" pitchFamily="18" charset="0"/>
              </a:rPr>
              <a:t>declared suicide as a “National Health Problem”…</a:t>
            </a:r>
          </a:p>
          <a:p>
            <a:pPr marL="0" indent="0" algn="ctr">
              <a:spcBef>
                <a:spcPts val="600"/>
              </a:spcBef>
              <a:buNone/>
            </a:pPr>
            <a:r>
              <a:rPr lang="en-US" sz="4000" dirty="0" smtClean="0">
                <a:latin typeface="Cambria" pitchFamily="18" charset="0"/>
              </a:rPr>
              <a:t>especially within the youth and elderly populations.</a:t>
            </a:r>
          </a:p>
          <a:p>
            <a:pPr algn="ctr">
              <a:buNone/>
            </a:pPr>
            <a:endParaRPr lang="en-US" sz="36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8" name="Picture 7"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pPr>
              <a:lnSpc>
                <a:spcPct val="75000"/>
              </a:lnSpc>
            </a:pPr>
            <a:r>
              <a:rPr lang="en-US" sz="6000" dirty="0" smtClean="0">
                <a:effectLst>
                  <a:outerShdw blurRad="38100" dist="38100" dir="2700000" algn="tl">
                    <a:srgbClr val="000000">
                      <a:alpha val="43137"/>
                    </a:srgbClr>
                  </a:outerShdw>
                </a:effectLst>
                <a:latin typeface="Cambria" pitchFamily="18" charset="0"/>
              </a:rPr>
              <a:t>Sudden Changes</a:t>
            </a:r>
            <a:br>
              <a:rPr lang="en-US" sz="6000" dirty="0" smtClean="0">
                <a:effectLst>
                  <a:outerShdw blurRad="38100" dist="38100" dir="2700000" algn="tl">
                    <a:srgbClr val="000000">
                      <a:alpha val="43137"/>
                    </a:srgbClr>
                  </a:outerShdw>
                </a:effectLst>
                <a:latin typeface="Cambria" pitchFamily="18" charset="0"/>
              </a:rPr>
            </a:br>
            <a:r>
              <a:rPr lang="en-US" sz="6000" dirty="0" smtClean="0">
                <a:effectLst>
                  <a:outerShdw blurRad="38100" dist="38100" dir="2700000" algn="tl">
                    <a:srgbClr val="000000">
                      <a:alpha val="43137"/>
                    </a:srgbClr>
                  </a:outerShdw>
                </a:effectLst>
                <a:latin typeface="Cambria" pitchFamily="18" charset="0"/>
              </a:rPr>
              <a:t>in Behavior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371600"/>
            <a:ext cx="5943600" cy="5029200"/>
          </a:xfrm>
        </p:spPr>
        <p:txBody>
          <a:bodyPr tIns="274320">
            <a:normAutofit/>
          </a:bodyPr>
          <a:lstStyle/>
          <a:p>
            <a:pPr lvl="1">
              <a:lnSpc>
                <a:spcPct val="110000"/>
              </a:lnSpc>
              <a:spcBef>
                <a:spcPts val="0"/>
              </a:spcBef>
              <a:buSzPct val="130000"/>
            </a:pPr>
            <a:endParaRPr lang="en-US" sz="2000" dirty="0" smtClean="0">
              <a:latin typeface="Cambria" pitchFamily="18" charset="0"/>
            </a:endParaRPr>
          </a:p>
          <a:p>
            <a:pPr algn="ctr">
              <a:buNone/>
            </a:pPr>
            <a:endParaRPr lang="en-US" sz="2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
        <p:nvSpPr>
          <p:cNvPr id="8" name="Content Placeholder 2"/>
          <p:cNvSpPr txBox="1">
            <a:spLocks/>
          </p:cNvSpPr>
          <p:nvPr/>
        </p:nvSpPr>
        <p:spPr>
          <a:xfrm>
            <a:off x="3048000" y="1524000"/>
            <a:ext cx="5867400" cy="5029200"/>
          </a:xfrm>
          <a:prstGeom prst="rect">
            <a:avLst/>
          </a:prstGeom>
        </p:spPr>
        <p:txBody>
          <a:bodyPr vert="horz" lIns="91440" tIns="2743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30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rPr>
              <a:t>A loud person becomes quiet</a:t>
            </a:r>
            <a:r>
              <a:rPr kumimoji="0" lang="en-US" sz="2600" b="0" i="0" u="none" strike="noStrike" kern="1200" cap="none" spc="0" normalizeH="0" noProof="0" dirty="0" smtClean="0">
                <a:ln>
                  <a:noFill/>
                </a:ln>
                <a:solidFill>
                  <a:schemeClr val="tx1"/>
                </a:solidFill>
                <a:effectLst/>
                <a:uLnTx/>
                <a:uFillTx/>
                <a:latin typeface="Cambria" pitchFamily="18" charset="0"/>
                <a:ea typeface="+mn-ea"/>
                <a:cs typeface="+mn-cs"/>
              </a:rPr>
              <a:t> and reserved or a quiet person becomes loud and obvious.</a:t>
            </a:r>
            <a:endPar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ts val="672"/>
              </a:spcBef>
              <a:spcAft>
                <a:spcPts val="0"/>
              </a:spcAft>
              <a:buClrTx/>
              <a:buSzPct val="130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rPr>
              <a:t>A person withdraws from activities he or she used to enjoy.</a:t>
            </a:r>
          </a:p>
          <a:p>
            <a:pPr marL="342900" marR="0" lvl="0" indent="-342900" algn="l" defTabSz="914400" rtl="0" eaLnBrk="1" fontAlgn="auto" latinLnBrk="0" hangingPunct="1">
              <a:lnSpc>
                <a:spcPct val="100000"/>
              </a:lnSpc>
              <a:spcBef>
                <a:spcPct val="20000"/>
              </a:spcBef>
              <a:spcAft>
                <a:spcPts val="0"/>
              </a:spcAft>
              <a:buClrTx/>
              <a:buSzPct val="130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rPr>
              <a:t>A gentle</a:t>
            </a:r>
            <a:r>
              <a:rPr kumimoji="0" lang="en-US" sz="2600" b="0" i="0" u="none" strike="noStrike" kern="1200" cap="none" spc="0" normalizeH="0" noProof="0" dirty="0" smtClean="0">
                <a:ln>
                  <a:noFill/>
                </a:ln>
                <a:solidFill>
                  <a:schemeClr val="tx1"/>
                </a:solidFill>
                <a:effectLst/>
                <a:uLnTx/>
                <a:uFillTx/>
                <a:latin typeface="Cambria" pitchFamily="18" charset="0"/>
                <a:ea typeface="+mn-ea"/>
                <a:cs typeface="+mn-cs"/>
              </a:rPr>
              <a:t> person becomes aggressive and angers easily.</a:t>
            </a:r>
            <a:endPar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130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rPr>
              <a:t>An outgoing</a:t>
            </a:r>
            <a:r>
              <a:rPr kumimoji="0" lang="en-US" sz="2600" b="0" i="0" u="none" strike="noStrike" kern="1200" cap="none" spc="0" normalizeH="0" noProof="0" dirty="0" smtClean="0">
                <a:ln>
                  <a:noFill/>
                </a:ln>
                <a:solidFill>
                  <a:schemeClr val="tx1"/>
                </a:solidFill>
                <a:effectLst/>
                <a:uLnTx/>
                <a:uFillTx/>
                <a:latin typeface="Cambria" pitchFamily="18" charset="0"/>
                <a:ea typeface="+mn-ea"/>
                <a:cs typeface="+mn-cs"/>
              </a:rPr>
              <a:t> person becomes withdrawn.</a:t>
            </a:r>
            <a:endPar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130000"/>
              <a:buFont typeface="Arial" pitchFamily="34" charset="0"/>
              <a:buChar char="•"/>
              <a:tabLst/>
              <a:defRPr/>
            </a:pPr>
            <a:r>
              <a:rPr lang="en-US" sz="2600" dirty="0" smtClean="0">
                <a:latin typeface="Cambria" pitchFamily="18" charset="0"/>
              </a:rPr>
              <a:t>Declining grades or changes in class attendance.</a:t>
            </a:r>
            <a:endParaRPr kumimoji="0" lang="en-US" sz="26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Depression</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048000" y="1371600"/>
            <a:ext cx="5867400" cy="5029200"/>
          </a:xfrm>
        </p:spPr>
        <p:txBody>
          <a:bodyPr tIns="274320">
            <a:normAutofit/>
          </a:bodyPr>
          <a:lstStyle/>
          <a:p>
            <a:pPr marL="347472" lvl="1" indent="-347472">
              <a:lnSpc>
                <a:spcPct val="90000"/>
              </a:lnSpc>
              <a:spcBef>
                <a:spcPts val="672"/>
              </a:spcBef>
              <a:buSzPct val="100000"/>
              <a:buFont typeface="Arial" pitchFamily="34" charset="0"/>
              <a:buChar char="•"/>
            </a:pPr>
            <a:r>
              <a:rPr lang="en-US" dirty="0" smtClean="0">
                <a:latin typeface="Cambria" pitchFamily="18" charset="0"/>
              </a:rPr>
              <a:t>Feeling sad or hopeless every day for two weeks or longer</a:t>
            </a:r>
          </a:p>
          <a:p>
            <a:pPr marL="347472" indent="-347472">
              <a:lnSpc>
                <a:spcPct val="90000"/>
              </a:lnSpc>
              <a:spcBef>
                <a:spcPts val="672"/>
              </a:spcBef>
              <a:buSzPct val="100000"/>
            </a:pPr>
            <a:r>
              <a:rPr lang="en-US" sz="2800" dirty="0" smtClean="0">
                <a:latin typeface="Cambria" pitchFamily="18" charset="0"/>
              </a:rPr>
              <a:t>Feelings of being alone or of no one caring</a:t>
            </a:r>
          </a:p>
          <a:p>
            <a:pPr marL="347472" indent="-347472">
              <a:lnSpc>
                <a:spcPct val="90000"/>
              </a:lnSpc>
              <a:spcBef>
                <a:spcPts val="672"/>
              </a:spcBef>
              <a:buSzPct val="100000"/>
            </a:pPr>
            <a:r>
              <a:rPr lang="en-US" sz="2800" dirty="0" smtClean="0">
                <a:latin typeface="Cambria" pitchFamily="18" charset="0"/>
              </a:rPr>
              <a:t>Sleeplessness or wanting to sleep an abnormal amount of time</a:t>
            </a:r>
          </a:p>
          <a:p>
            <a:pPr marL="347472" indent="-347472">
              <a:lnSpc>
                <a:spcPct val="90000"/>
              </a:lnSpc>
              <a:spcBef>
                <a:spcPts val="672"/>
              </a:spcBef>
              <a:buSzPct val="100000"/>
            </a:pPr>
            <a:r>
              <a:rPr lang="en-US" sz="2800" dirty="0" smtClean="0">
                <a:latin typeface="Cambria" pitchFamily="18" charset="0"/>
              </a:rPr>
              <a:t>Eating disorders - eating too much or not enough</a:t>
            </a:r>
          </a:p>
          <a:p>
            <a:pPr marL="347472" lvl="1" indent="-347472">
              <a:lnSpc>
                <a:spcPct val="90000"/>
              </a:lnSpc>
              <a:spcBef>
                <a:spcPts val="672"/>
              </a:spcBef>
              <a:buSzPct val="100000"/>
              <a:buFont typeface="Arial" pitchFamily="34" charset="0"/>
              <a:buChar char="•"/>
            </a:pPr>
            <a:r>
              <a:rPr lang="en-US" dirty="0" smtClean="0">
                <a:latin typeface="Cambria" pitchFamily="18" charset="0"/>
              </a:rPr>
              <a:t>Lack of interest in activities once enjoyed</a:t>
            </a:r>
          </a:p>
          <a:p>
            <a:pPr marL="347472" lvl="1" indent="-347472">
              <a:lnSpc>
                <a:spcPct val="90000"/>
              </a:lnSpc>
              <a:spcBef>
                <a:spcPts val="672"/>
              </a:spcBef>
              <a:buSzPct val="100000"/>
              <a:buFont typeface="Arial" pitchFamily="34" charset="0"/>
              <a:buChar char="•"/>
            </a:pPr>
            <a:endParaRPr lang="en-US" dirty="0" smtClean="0">
              <a:latin typeface="Cambria" pitchFamily="18" charset="0"/>
            </a:endParaRPr>
          </a:p>
          <a:p>
            <a:pPr marL="347472" indent="-347472" algn="ctr">
              <a:lnSpc>
                <a:spcPct val="90000"/>
              </a:lnSpc>
              <a:spcBef>
                <a:spcPts val="672"/>
              </a:spcBef>
              <a:buSzPct val="100000"/>
            </a:pPr>
            <a:endParaRPr lang="en-US" sz="2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pPr>
              <a:lnSpc>
                <a:spcPct val="80000"/>
              </a:lnSpc>
            </a:pPr>
            <a:r>
              <a:rPr lang="en-US" sz="6000" dirty="0" smtClean="0">
                <a:effectLst>
                  <a:outerShdw blurRad="38100" dist="38100" dir="2700000" algn="tl">
                    <a:srgbClr val="000000">
                      <a:alpha val="43137"/>
                    </a:srgbClr>
                  </a:outerShdw>
                </a:effectLst>
                <a:latin typeface="Cambria" pitchFamily="18" charset="0"/>
              </a:rPr>
              <a:t>Final Arrangements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048000" y="1600200"/>
            <a:ext cx="5867400" cy="5029200"/>
          </a:xfrm>
        </p:spPr>
        <p:txBody>
          <a:bodyPr tIns="274320">
            <a:normAutofit fontScale="77500" lnSpcReduction="20000"/>
          </a:bodyPr>
          <a:lstStyle/>
          <a:p>
            <a:pPr>
              <a:buSzPct val="130000"/>
            </a:pPr>
            <a:r>
              <a:rPr lang="en-US" sz="3500" b="1" dirty="0" smtClean="0">
                <a:latin typeface="Cambria" pitchFamily="18" charset="0"/>
              </a:rPr>
              <a:t>Giving away “prized possessions”</a:t>
            </a:r>
            <a:endParaRPr lang="en-US" sz="3500" dirty="0" smtClean="0">
              <a:latin typeface="Cambria" pitchFamily="18" charset="0"/>
            </a:endParaRPr>
          </a:p>
          <a:p>
            <a:pPr lvl="1">
              <a:buSzPct val="130000"/>
              <a:buFont typeface="Arial" pitchFamily="34" charset="0"/>
              <a:buChar char="•"/>
            </a:pPr>
            <a:r>
              <a:rPr lang="en-US" sz="3200" dirty="0" smtClean="0">
                <a:latin typeface="Cambria" pitchFamily="18" charset="0"/>
              </a:rPr>
              <a:t>Favorite piece of jewelry or clothing</a:t>
            </a:r>
          </a:p>
          <a:p>
            <a:pPr lvl="1">
              <a:buSzPct val="130000"/>
              <a:buFont typeface="Arial" pitchFamily="34" charset="0"/>
              <a:buChar char="•"/>
            </a:pPr>
            <a:r>
              <a:rPr lang="en-US" sz="3200" dirty="0" smtClean="0">
                <a:latin typeface="Cambria" pitchFamily="18" charset="0"/>
              </a:rPr>
              <a:t>Driver’s license</a:t>
            </a:r>
          </a:p>
          <a:p>
            <a:pPr lvl="1">
              <a:buSzPct val="130000"/>
              <a:buFont typeface="Arial" pitchFamily="34" charset="0"/>
              <a:buChar char="•"/>
            </a:pPr>
            <a:r>
              <a:rPr lang="en-US" sz="3200" dirty="0" smtClean="0">
                <a:latin typeface="Cambria" pitchFamily="18" charset="0"/>
              </a:rPr>
              <a:t>Collection – cards, music, etc.</a:t>
            </a:r>
            <a:r>
              <a:rPr lang="en-US" dirty="0" smtClean="0">
                <a:latin typeface="Cambria" pitchFamily="18" charset="0"/>
              </a:rPr>
              <a:t/>
            </a:r>
            <a:br>
              <a:rPr lang="en-US" dirty="0" smtClean="0">
                <a:latin typeface="Cambria" pitchFamily="18" charset="0"/>
              </a:rPr>
            </a:br>
            <a:endParaRPr lang="en-US" sz="3200" dirty="0" smtClean="0">
              <a:latin typeface="Cambria" pitchFamily="18" charset="0"/>
            </a:endParaRPr>
          </a:p>
          <a:p>
            <a:pPr>
              <a:buSzPct val="130000"/>
            </a:pPr>
            <a:r>
              <a:rPr lang="en-US" sz="3500" b="1" dirty="0" smtClean="0">
                <a:latin typeface="Cambria" pitchFamily="18" charset="0"/>
              </a:rPr>
              <a:t>“Making rounds”</a:t>
            </a:r>
          </a:p>
          <a:p>
            <a:pPr lvl="1">
              <a:buSzPct val="130000"/>
              <a:buFont typeface="Arial" pitchFamily="34" charset="0"/>
              <a:buChar char="•"/>
            </a:pPr>
            <a:r>
              <a:rPr lang="en-US" sz="3200" dirty="0" smtClean="0">
                <a:latin typeface="Cambria" pitchFamily="18" charset="0"/>
              </a:rPr>
              <a:t>Visiting friends to set things right and / or say good-bye.</a:t>
            </a:r>
            <a:br>
              <a:rPr lang="en-US" sz="3200" dirty="0" smtClean="0">
                <a:latin typeface="Cambria" pitchFamily="18" charset="0"/>
              </a:rPr>
            </a:br>
            <a:endParaRPr lang="en-US" sz="3200" dirty="0" smtClean="0">
              <a:latin typeface="Cambria" pitchFamily="18" charset="0"/>
            </a:endParaRPr>
          </a:p>
          <a:p>
            <a:pPr>
              <a:buSzPct val="130000"/>
            </a:pPr>
            <a:r>
              <a:rPr lang="en-US" sz="3500" b="1" dirty="0" smtClean="0">
                <a:latin typeface="Cambria" pitchFamily="18" charset="0"/>
              </a:rPr>
              <a:t>Sharing of funeral plans </a:t>
            </a:r>
          </a:p>
          <a:p>
            <a:pPr lvl="1">
              <a:buSzPct val="130000"/>
              <a:buFont typeface="Arial" pitchFamily="34" charset="0"/>
              <a:buChar char="•"/>
            </a:pPr>
            <a:r>
              <a:rPr lang="en-US" sz="3200" dirty="0" smtClean="0">
                <a:latin typeface="Cambria" pitchFamily="18" charset="0"/>
              </a:rPr>
              <a:t>Primarily by girls to a best friend.</a:t>
            </a:r>
          </a:p>
          <a:p>
            <a:pPr>
              <a:buSzPct val="100000"/>
            </a:pPr>
            <a:endParaRPr lang="en-US" dirty="0" smtClean="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6" name="Subtitle 5"/>
          <p:cNvSpPr>
            <a:spLocks noGrp="1"/>
          </p:cNvSpPr>
          <p:nvPr>
            <p:ph type="subTitle" idx="1"/>
          </p:nvPr>
        </p:nvSpPr>
        <p:spPr>
          <a:xfrm>
            <a:off x="3962400" y="2286000"/>
            <a:ext cx="4572000" cy="4267200"/>
          </a:xfrm>
        </p:spPr>
        <p:txBody>
          <a:bodyPr>
            <a:normAutofit/>
          </a:bodyPr>
          <a:lstStyle/>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Lesson D</a:t>
            </a:r>
          </a:p>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“Choices”</a:t>
            </a:r>
          </a:p>
          <a:p>
            <a:pPr>
              <a:spcBef>
                <a:spcPct val="0"/>
              </a:spcBef>
            </a:pPr>
            <a:endParaRPr lang="en-US" sz="4400" dirty="0" smtClean="0">
              <a:solidFill>
                <a:schemeClr val="bg1"/>
              </a:solidFill>
            </a:endParaRPr>
          </a:p>
          <a:p>
            <a:pPr>
              <a:spcBef>
                <a:spcPct val="0"/>
              </a:spcBef>
            </a:pPr>
            <a:endParaRPr lang="en-US" sz="2600" dirty="0" smtClean="0">
              <a:solidFill>
                <a:schemeClr val="bg1"/>
              </a:solidFill>
            </a:endParaRPr>
          </a:p>
          <a:p>
            <a:pPr>
              <a:spcBef>
                <a:spcPct val="0"/>
              </a:spcBef>
            </a:pPr>
            <a:endParaRPr lang="en-US" sz="4400" b="1" dirty="0" smtClean="0">
              <a:solidFill>
                <a:schemeClr val="bg1"/>
              </a:solidFill>
              <a:latin typeface="Cambria" pitchFamily="18" charset="0"/>
            </a:endParaRPr>
          </a:p>
        </p:txBody>
      </p:sp>
      <p:sp>
        <p:nvSpPr>
          <p:cNvPr id="8" name="Subtitle 5"/>
          <p:cNvSpPr txBox="1">
            <a:spLocks/>
          </p:cNvSpPr>
          <p:nvPr/>
        </p:nvSpPr>
        <p:spPr>
          <a:xfrm>
            <a:off x="1752600" y="152400"/>
            <a:ext cx="70866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rPr>
              <a:t>“A Promise for Tomorrow”</a:t>
            </a:r>
            <a:endParaRPr kumimoji="0" lang="en-US" sz="4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endParaRPr>
          </a:p>
        </p:txBody>
      </p:sp>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6" name="Subtitle 5"/>
          <p:cNvSpPr>
            <a:spLocks noGrp="1"/>
          </p:cNvSpPr>
          <p:nvPr>
            <p:ph type="subTitle" idx="1"/>
          </p:nvPr>
        </p:nvSpPr>
        <p:spPr>
          <a:xfrm>
            <a:off x="3886200" y="2286000"/>
            <a:ext cx="4648200" cy="3657600"/>
          </a:xfrm>
        </p:spPr>
        <p:txBody>
          <a:bodyPr>
            <a:normAutofit/>
          </a:bodyPr>
          <a:lstStyle/>
          <a:p>
            <a:pPr>
              <a:spcBef>
                <a:spcPct val="0"/>
              </a:spcBef>
            </a:pPr>
            <a:endParaRPr lang="en-US" sz="4400" b="1" dirty="0" smtClean="0">
              <a:solidFill>
                <a:schemeClr val="bg1"/>
              </a:solidFill>
              <a:latin typeface="Cambria" pitchFamily="18" charset="0"/>
            </a:endParaRPr>
          </a:p>
          <a:p>
            <a:pPr>
              <a:spcBef>
                <a:spcPct val="0"/>
              </a:spcBef>
            </a:pPr>
            <a:r>
              <a:rPr lang="en-US" sz="4400" b="1" dirty="0" smtClean="0">
                <a:solidFill>
                  <a:schemeClr val="bg1"/>
                </a:solidFill>
                <a:latin typeface="Cambria" pitchFamily="18" charset="0"/>
              </a:rPr>
              <a:t>Lesson E</a:t>
            </a:r>
          </a:p>
        </p:txBody>
      </p:sp>
      <p:sp>
        <p:nvSpPr>
          <p:cNvPr id="8" name="Subtitle 5"/>
          <p:cNvSpPr txBox="1">
            <a:spLocks/>
          </p:cNvSpPr>
          <p:nvPr/>
        </p:nvSpPr>
        <p:spPr>
          <a:xfrm>
            <a:off x="1752600" y="152400"/>
            <a:ext cx="70866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rPr>
              <a:t>“A Promise for Tomorrow”</a:t>
            </a:r>
            <a:endParaRPr kumimoji="0" lang="en-US" sz="4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endParaRPr>
          </a:p>
        </p:txBody>
      </p:sp>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chor="t">
            <a:noAutofit/>
          </a:bodyPr>
          <a:lstStyle/>
          <a:p>
            <a:pPr algn="r"/>
            <a:r>
              <a:rPr lang="en-US" sz="6000" dirty="0" smtClean="0">
                <a:effectLst>
                  <a:outerShdw blurRad="38100" dist="38100" dir="2700000" algn="tl">
                    <a:srgbClr val="000000">
                      <a:alpha val="43137"/>
                    </a:srgbClr>
                  </a:outerShdw>
                </a:effectLst>
                <a:latin typeface="Cambria" pitchFamily="18" charset="0"/>
              </a:rPr>
              <a:t>How to Help</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371600"/>
            <a:ext cx="5943600" cy="5029200"/>
          </a:xfrm>
        </p:spPr>
        <p:txBody>
          <a:bodyPr tIns="274320">
            <a:normAutofit/>
          </a:bodyPr>
          <a:lstStyle/>
          <a:p>
            <a:pPr marL="182118" indent="0">
              <a:spcBef>
                <a:spcPts val="300"/>
              </a:spcBef>
              <a:buSzPct val="130000"/>
              <a:buNone/>
            </a:pPr>
            <a:r>
              <a:rPr lang="en-US" sz="2400" dirty="0" smtClean="0">
                <a:latin typeface="Cambria" pitchFamily="18" charset="0"/>
              </a:rPr>
              <a:t>Someone </a:t>
            </a:r>
            <a:r>
              <a:rPr lang="en-US" sz="2400" dirty="0">
                <a:latin typeface="Cambria" pitchFamily="18" charset="0"/>
              </a:rPr>
              <a:t>you know may need a friend, </a:t>
            </a:r>
            <a:r>
              <a:rPr lang="en-US" sz="2400" b="1" dirty="0">
                <a:latin typeface="Cambria" pitchFamily="18" charset="0"/>
              </a:rPr>
              <a:t>B1</a:t>
            </a:r>
            <a:r>
              <a:rPr lang="en-US" sz="2400" dirty="0">
                <a:latin typeface="Cambria" pitchFamily="18" charset="0"/>
              </a:rPr>
              <a:t>.</a:t>
            </a:r>
          </a:p>
          <a:p>
            <a:pPr marL="438150" indent="-256032" algn="ctr">
              <a:spcBef>
                <a:spcPts val="300"/>
              </a:spcBef>
              <a:buSzPct val="130000"/>
            </a:pPr>
            <a:endParaRPr lang="en-US" sz="1050" dirty="0">
              <a:latin typeface="Cambria" pitchFamily="18" charset="0"/>
            </a:endParaRPr>
          </a:p>
          <a:p>
            <a:pPr marL="182118" indent="0" algn="ctr">
              <a:spcBef>
                <a:spcPts val="0"/>
              </a:spcBef>
              <a:buSzPct val="130000"/>
              <a:buNone/>
            </a:pPr>
            <a:endParaRPr lang="en-US" b="1" dirty="0" smtClean="0">
              <a:latin typeface="Cambria" pitchFamily="18" charset="0"/>
            </a:endParaRPr>
          </a:p>
          <a:p>
            <a:pPr marL="182118" indent="0" algn="ctr">
              <a:spcBef>
                <a:spcPts val="0"/>
              </a:spcBef>
              <a:buSzPct val="130000"/>
              <a:buNone/>
            </a:pPr>
            <a:r>
              <a:rPr lang="en-US" b="1" dirty="0" smtClean="0">
                <a:latin typeface="Cambria" pitchFamily="18" charset="0"/>
              </a:rPr>
              <a:t>Be Aware, Be Able, and </a:t>
            </a:r>
          </a:p>
          <a:p>
            <a:pPr marL="182118" indent="0" algn="ctr">
              <a:spcBef>
                <a:spcPts val="0"/>
              </a:spcBef>
              <a:buSzPct val="130000"/>
              <a:buNone/>
            </a:pPr>
            <a:r>
              <a:rPr lang="en-US" b="1" dirty="0" smtClean="0">
                <a:latin typeface="Cambria" pitchFamily="18" charset="0"/>
              </a:rPr>
              <a:t>Be Prepared </a:t>
            </a:r>
            <a:r>
              <a:rPr lang="en-US" dirty="0" smtClean="0">
                <a:latin typeface="Cambria" pitchFamily="18" charset="0"/>
              </a:rPr>
              <a:t>for </a:t>
            </a:r>
            <a:r>
              <a:rPr lang="en-US" dirty="0">
                <a:latin typeface="Cambria" pitchFamily="18" charset="0"/>
              </a:rPr>
              <a:t>their friends who may be struggling </a:t>
            </a:r>
            <a:r>
              <a:rPr lang="en-US" dirty="0" smtClean="0">
                <a:latin typeface="Cambria" pitchFamily="18" charset="0"/>
              </a:rPr>
              <a:t>with suicidal </a:t>
            </a:r>
            <a:r>
              <a:rPr lang="en-US" dirty="0">
                <a:latin typeface="Cambria" pitchFamily="18" charset="0"/>
              </a:rPr>
              <a:t>thoughts.</a:t>
            </a:r>
          </a:p>
          <a:p>
            <a:pPr algn="ctr">
              <a:buNone/>
            </a:pPr>
            <a:endParaRPr lang="en-US" sz="2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pic>
        <p:nvPicPr>
          <p:cNvPr id="8" name="Picture 7" descr="B1 logo.PNG"/>
          <p:cNvPicPr>
            <a:picLocks noChangeAspect="1"/>
          </p:cNvPicPr>
          <p:nvPr/>
        </p:nvPicPr>
        <p:blipFill>
          <a:blip r:embed="rId5" cstate="print"/>
          <a:stretch>
            <a:fillRect/>
          </a:stretch>
        </p:blipFill>
        <p:spPr>
          <a:xfrm>
            <a:off x="3352800" y="169976"/>
            <a:ext cx="1371600" cy="1371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B1 Program</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048000" y="1295400"/>
            <a:ext cx="5943600" cy="5105400"/>
          </a:xfrm>
        </p:spPr>
        <p:txBody>
          <a:bodyPr wrap="square" tIns="274320">
            <a:normAutofit fontScale="77500" lnSpcReduction="20000"/>
          </a:bodyPr>
          <a:lstStyle/>
          <a:p>
            <a:pPr marL="0" indent="0" algn="ctr">
              <a:buNone/>
            </a:pPr>
            <a:r>
              <a:rPr lang="en-US" dirty="0"/>
              <a:t>You can help a friend who may be struggling by learning about the problem of youth suicide and </a:t>
            </a:r>
            <a:r>
              <a:rPr lang="en-US" dirty="0" smtClean="0"/>
              <a:t>making </a:t>
            </a:r>
            <a:r>
              <a:rPr lang="en-US" dirty="0"/>
              <a:t>a plan to help.</a:t>
            </a:r>
          </a:p>
          <a:p>
            <a:pPr marL="0" indent="0">
              <a:buNone/>
            </a:pPr>
            <a:r>
              <a:rPr lang="en-US" dirty="0"/>
              <a:t> </a:t>
            </a:r>
          </a:p>
          <a:p>
            <a:r>
              <a:rPr lang="en-US" b="1" dirty="0"/>
              <a:t>Be Aware</a:t>
            </a:r>
            <a:r>
              <a:rPr lang="en-US" dirty="0"/>
              <a:t> – Be aware and understand the problem of youth suicide.</a:t>
            </a:r>
          </a:p>
          <a:p>
            <a:r>
              <a:rPr lang="en-US" b="1" dirty="0"/>
              <a:t>Be Able to Identify</a:t>
            </a:r>
            <a:r>
              <a:rPr lang="en-US" dirty="0"/>
              <a:t> – Be able to identify a friend who may be hurting. Look for warning signs in your friend.</a:t>
            </a:r>
          </a:p>
          <a:p>
            <a:r>
              <a:rPr lang="en-US" b="1" dirty="0"/>
              <a:t>Be Prepared to React</a:t>
            </a:r>
            <a:r>
              <a:rPr lang="en-US" dirty="0"/>
              <a:t> – Be prepared with a plan in place in the event that your friends display warning signs of suicide.</a:t>
            </a:r>
          </a:p>
          <a:p>
            <a:pPr lvl="1">
              <a:lnSpc>
                <a:spcPct val="110000"/>
              </a:lnSpc>
              <a:spcBef>
                <a:spcPts val="0"/>
              </a:spcBef>
              <a:buSzPct val="130000"/>
              <a:buNone/>
            </a:pPr>
            <a:endParaRPr lang="en-US" sz="2000" dirty="0" smtClean="0">
              <a:latin typeface="Cambria" pitchFamily="18" charset="0"/>
            </a:endParaRPr>
          </a:p>
          <a:p>
            <a:pPr algn="ctr">
              <a:buNone/>
            </a:pPr>
            <a:endParaRPr lang="en-US" sz="2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Resources for Help</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048000" y="1524000"/>
            <a:ext cx="5867400" cy="4572000"/>
          </a:xfrm>
        </p:spPr>
        <p:txBody>
          <a:bodyPr tIns="274320">
            <a:normAutofit fontScale="77500" lnSpcReduction="20000"/>
          </a:bodyPr>
          <a:lstStyle/>
          <a:p>
            <a:pPr>
              <a:lnSpc>
                <a:spcPct val="110000"/>
              </a:lnSpc>
              <a:spcBef>
                <a:spcPts val="672"/>
              </a:spcBef>
              <a:buSzPct val="130000"/>
            </a:pPr>
            <a:r>
              <a:rPr lang="en-US" sz="4000" dirty="0" smtClean="0">
                <a:latin typeface="Cambria" pitchFamily="18" charset="0"/>
              </a:rPr>
              <a:t>Favorite Teacher or Coach</a:t>
            </a:r>
          </a:p>
          <a:p>
            <a:pPr>
              <a:lnSpc>
                <a:spcPct val="110000"/>
              </a:lnSpc>
              <a:spcBef>
                <a:spcPts val="672"/>
              </a:spcBef>
              <a:buSzPct val="130000"/>
            </a:pPr>
            <a:r>
              <a:rPr lang="en-US" sz="4000" dirty="0" smtClean="0">
                <a:latin typeface="Cambria" pitchFamily="18" charset="0"/>
              </a:rPr>
              <a:t>Parent</a:t>
            </a:r>
          </a:p>
          <a:p>
            <a:pPr>
              <a:lnSpc>
                <a:spcPct val="110000"/>
              </a:lnSpc>
              <a:spcBef>
                <a:spcPts val="672"/>
              </a:spcBef>
              <a:buSzPct val="130000"/>
            </a:pPr>
            <a:r>
              <a:rPr lang="en-US" sz="4000" dirty="0" smtClean="0">
                <a:latin typeface="Cambria" pitchFamily="18" charset="0"/>
              </a:rPr>
              <a:t>Minister/Clergy</a:t>
            </a:r>
          </a:p>
          <a:p>
            <a:pPr>
              <a:lnSpc>
                <a:spcPct val="110000"/>
              </a:lnSpc>
              <a:spcBef>
                <a:spcPts val="672"/>
              </a:spcBef>
              <a:buSzPct val="130000"/>
            </a:pPr>
            <a:r>
              <a:rPr lang="en-US" sz="4000" dirty="0" smtClean="0">
                <a:latin typeface="Cambria" pitchFamily="18" charset="0"/>
              </a:rPr>
              <a:t>Guidance Counselor</a:t>
            </a:r>
          </a:p>
          <a:p>
            <a:pPr>
              <a:lnSpc>
                <a:spcPct val="110000"/>
              </a:lnSpc>
              <a:spcBef>
                <a:spcPts val="672"/>
              </a:spcBef>
              <a:buSzPct val="130000"/>
            </a:pPr>
            <a:r>
              <a:rPr lang="en-US" sz="4000" dirty="0" smtClean="0">
                <a:latin typeface="Cambria" pitchFamily="18" charset="0"/>
              </a:rPr>
              <a:t>Medical Doctor</a:t>
            </a:r>
          </a:p>
          <a:p>
            <a:pPr>
              <a:lnSpc>
                <a:spcPct val="110000"/>
              </a:lnSpc>
              <a:spcBef>
                <a:spcPts val="672"/>
              </a:spcBef>
              <a:buSzPct val="130000"/>
            </a:pPr>
            <a:r>
              <a:rPr lang="en-US" sz="4000" dirty="0" smtClean="0">
                <a:latin typeface="Cambria" pitchFamily="18" charset="0"/>
              </a:rPr>
              <a:t>Other Trusted Adult</a:t>
            </a:r>
          </a:p>
          <a:p>
            <a:pPr>
              <a:lnSpc>
                <a:spcPct val="110000"/>
              </a:lnSpc>
              <a:spcBef>
                <a:spcPts val="672"/>
              </a:spcBef>
              <a:buSzPct val="130000"/>
            </a:pPr>
            <a:r>
              <a:rPr lang="en-US" sz="4000" dirty="0" smtClean="0">
                <a:latin typeface="Cambria" pitchFamily="18" charset="0"/>
              </a:rPr>
              <a:t>Local Crisis Line</a:t>
            </a:r>
          </a:p>
          <a:p>
            <a:pPr>
              <a:lnSpc>
                <a:spcPct val="110000"/>
              </a:lnSpc>
              <a:spcBef>
                <a:spcPts val="672"/>
              </a:spcBef>
              <a:buSzPct val="130000"/>
            </a:pPr>
            <a:r>
              <a:rPr lang="en-US" sz="4000" dirty="0" smtClean="0">
                <a:latin typeface="Cambria" pitchFamily="18" charset="0"/>
              </a:rPr>
              <a:t>Local Mental Health Center</a:t>
            </a:r>
            <a:endParaRPr lang="en-US" sz="40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0" y="274638"/>
            <a:ext cx="5943600" cy="1143000"/>
          </a:xfrm>
        </p:spPr>
        <p:txBody>
          <a:bodyPr>
            <a:noAutofit/>
          </a:bodyPr>
          <a:lstStyle/>
          <a:p>
            <a:pPr>
              <a:lnSpc>
                <a:spcPct val="80000"/>
              </a:lnSpc>
            </a:pPr>
            <a:r>
              <a:rPr lang="en-US" sz="6000" dirty="0" smtClean="0">
                <a:effectLst>
                  <a:outerShdw blurRad="38100" dist="38100" dir="2700000" algn="tl">
                    <a:srgbClr val="000000">
                      <a:alpha val="43137"/>
                    </a:srgbClr>
                  </a:outerShdw>
                </a:effectLst>
                <a:latin typeface="Cambria" pitchFamily="18" charset="0"/>
              </a:rPr>
              <a:t>Friends Helping Friends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048000" y="1447800"/>
            <a:ext cx="5867400" cy="5029200"/>
          </a:xfrm>
        </p:spPr>
        <p:txBody>
          <a:bodyPr tIns="274320">
            <a:normAutofit fontScale="70000" lnSpcReduction="20000"/>
          </a:bodyPr>
          <a:lstStyle/>
          <a:p>
            <a:pPr>
              <a:lnSpc>
                <a:spcPct val="120000"/>
              </a:lnSpc>
              <a:spcBef>
                <a:spcPts val="0"/>
              </a:spcBef>
              <a:buSzPct val="130000"/>
            </a:pPr>
            <a:r>
              <a:rPr lang="en-US" sz="4000" dirty="0" smtClean="0">
                <a:latin typeface="Cambria" pitchFamily="18" charset="0"/>
              </a:rPr>
              <a:t>If you see any of the signs mentioned in a friend or a classmate, tell a responsible adult immediately.</a:t>
            </a:r>
          </a:p>
          <a:p>
            <a:pPr>
              <a:lnSpc>
                <a:spcPct val="120000"/>
              </a:lnSpc>
              <a:spcBef>
                <a:spcPts val="0"/>
              </a:spcBef>
              <a:buSzPct val="130000"/>
            </a:pPr>
            <a:endParaRPr lang="en-US" sz="1900" dirty="0" smtClean="0">
              <a:latin typeface="Cambria" pitchFamily="18" charset="0"/>
            </a:endParaRPr>
          </a:p>
          <a:p>
            <a:pPr>
              <a:lnSpc>
                <a:spcPct val="120000"/>
              </a:lnSpc>
              <a:spcBef>
                <a:spcPts val="0"/>
              </a:spcBef>
              <a:buSzPct val="130000"/>
            </a:pPr>
            <a:r>
              <a:rPr lang="en-US" sz="4000" dirty="0" smtClean="0">
                <a:latin typeface="Cambria" pitchFamily="18" charset="0"/>
              </a:rPr>
              <a:t>Be willing to risk your friendship to save a friend.</a:t>
            </a:r>
          </a:p>
          <a:p>
            <a:pPr>
              <a:lnSpc>
                <a:spcPct val="120000"/>
              </a:lnSpc>
              <a:spcBef>
                <a:spcPts val="0"/>
              </a:spcBef>
              <a:buSzPct val="130000"/>
              <a:buNone/>
            </a:pPr>
            <a:endParaRPr lang="en-US" sz="4000" u="sng" dirty="0" smtClean="0">
              <a:latin typeface="Cambria" pitchFamily="18" charset="0"/>
            </a:endParaRPr>
          </a:p>
          <a:p>
            <a:pPr algn="ctr">
              <a:lnSpc>
                <a:spcPct val="120000"/>
              </a:lnSpc>
              <a:spcBef>
                <a:spcPts val="0"/>
              </a:spcBef>
              <a:buSzPct val="130000"/>
              <a:buFontTx/>
              <a:buNone/>
            </a:pPr>
            <a:r>
              <a:rPr lang="en-US" sz="4800" b="1" u="sng" dirty="0" smtClean="0">
                <a:latin typeface="Cambria" pitchFamily="18" charset="0"/>
              </a:rPr>
              <a:t>REMEMBER</a:t>
            </a:r>
          </a:p>
          <a:p>
            <a:pPr algn="ctr">
              <a:lnSpc>
                <a:spcPct val="120000"/>
              </a:lnSpc>
              <a:spcBef>
                <a:spcPts val="1200"/>
              </a:spcBef>
              <a:buSzPct val="130000"/>
              <a:buFontTx/>
              <a:buNone/>
            </a:pPr>
            <a:r>
              <a:rPr lang="en-US" sz="4000" dirty="0" smtClean="0">
                <a:latin typeface="Cambria" pitchFamily="18" charset="0"/>
              </a:rPr>
              <a:t>Your knowledge of suicidal ideation could save someone’s life.</a:t>
            </a:r>
            <a:endParaRPr lang="en-US" sz="40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25882" t="6918" r="4785" b="15255"/>
          <a:stretch>
            <a:fillRect/>
          </a:stretch>
        </p:blipFill>
        <p:spPr bwMode="auto">
          <a:xfrm>
            <a:off x="0" y="0"/>
            <a:ext cx="9144000" cy="6858000"/>
          </a:xfrm>
          <a:prstGeom prst="rect">
            <a:avLst/>
          </a:prstGeom>
        </p:spPr>
      </p:pic>
      <p:sp>
        <p:nvSpPr>
          <p:cNvPr id="5" name="Title 4"/>
          <p:cNvSpPr>
            <a:spLocks noGrp="1"/>
          </p:cNvSpPr>
          <p:nvPr>
            <p:ph type="ctrTitle"/>
          </p:nvPr>
        </p:nvSpPr>
        <p:spPr>
          <a:xfrm>
            <a:off x="1447800" y="152401"/>
            <a:ext cx="7696200" cy="1295400"/>
          </a:xfrm>
        </p:spPr>
        <p:txBody>
          <a:bodyPr>
            <a:noAutofit/>
          </a:bodyPr>
          <a:lstStyle/>
          <a:p>
            <a:r>
              <a:rPr lang="en-US" sz="4800" dirty="0" smtClean="0">
                <a:solidFill>
                  <a:schemeClr val="bg1"/>
                </a:solidFill>
                <a:effectLst>
                  <a:outerShdw blurRad="38100" dist="38100" dir="2700000" algn="tl">
                    <a:srgbClr val="000000">
                      <a:alpha val="43137"/>
                    </a:srgbClr>
                  </a:outerShdw>
                </a:effectLst>
                <a:latin typeface="Cambria" pitchFamily="18" charset="0"/>
              </a:rPr>
              <a:t>The Jason Foundation, Inc.</a:t>
            </a:r>
            <a:endParaRPr lang="en-US" sz="4800" dirty="0">
              <a:solidFill>
                <a:schemeClr val="bg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type="subTitle" idx="1"/>
          </p:nvPr>
        </p:nvSpPr>
        <p:spPr>
          <a:xfrm>
            <a:off x="3124200" y="2286000"/>
            <a:ext cx="6019800" cy="4191000"/>
          </a:xfrm>
        </p:spPr>
        <p:txBody>
          <a:bodyPr>
            <a:normAutofit fontScale="70000" lnSpcReduction="20000"/>
          </a:bodyPr>
          <a:lstStyle/>
          <a:p>
            <a:pPr algn="l"/>
            <a:r>
              <a:rPr lang="en-US" sz="5700" dirty="0" smtClean="0">
                <a:solidFill>
                  <a:schemeClr val="bg1"/>
                </a:solidFill>
                <a:latin typeface="Cambria" pitchFamily="18" charset="0"/>
              </a:rPr>
              <a:t>“A Promise for Tomorrow”</a:t>
            </a:r>
          </a:p>
          <a:p>
            <a:endParaRPr lang="en-US" sz="4000" dirty="0" smtClean="0">
              <a:solidFill>
                <a:schemeClr val="bg1"/>
              </a:solidFill>
              <a:latin typeface="Cambria" pitchFamily="18" charset="0"/>
            </a:endParaRPr>
          </a:p>
          <a:p>
            <a:r>
              <a:rPr lang="en-US" sz="4900" dirty="0" smtClean="0">
                <a:solidFill>
                  <a:schemeClr val="bg1"/>
                </a:solidFill>
                <a:latin typeface="Cambria" pitchFamily="18" charset="0"/>
              </a:rPr>
              <a:t>A Youth Curriculum Unit</a:t>
            </a:r>
          </a:p>
          <a:p>
            <a:r>
              <a:rPr lang="en-US" sz="4900" dirty="0" smtClean="0">
                <a:solidFill>
                  <a:schemeClr val="bg1"/>
                </a:solidFill>
                <a:latin typeface="Cambria" pitchFamily="18" charset="0"/>
              </a:rPr>
              <a:t>for the awareness and prevention of</a:t>
            </a:r>
          </a:p>
          <a:p>
            <a:r>
              <a:rPr lang="en-US" sz="4900" dirty="0" smtClean="0">
                <a:solidFill>
                  <a:schemeClr val="bg1"/>
                </a:solidFill>
                <a:latin typeface="Cambria" pitchFamily="18" charset="0"/>
              </a:rPr>
              <a:t>Youth Suicide</a:t>
            </a:r>
          </a:p>
          <a:p>
            <a:endParaRPr lang="en-US" sz="4900" dirty="0" smtClean="0">
              <a:solidFill>
                <a:schemeClr val="bg1"/>
              </a:solidFill>
              <a:latin typeface="Cambria" pitchFamily="18" charset="0"/>
            </a:endParaRPr>
          </a:p>
          <a:p>
            <a:r>
              <a:rPr lang="en-US" sz="4900" dirty="0" smtClean="0">
                <a:solidFill>
                  <a:schemeClr val="bg1"/>
                </a:solidFill>
                <a:latin typeface="Cambria" pitchFamily="18" charset="0"/>
                <a:hlinkClick r:id="rId4"/>
              </a:rPr>
              <a:t>www.jasonfoundation.com</a:t>
            </a:r>
            <a:r>
              <a:rPr lang="en-US" sz="4900" dirty="0" smtClean="0">
                <a:solidFill>
                  <a:schemeClr val="bg1"/>
                </a:solidFill>
                <a:latin typeface="Cambria" pitchFamily="18" charset="0"/>
              </a:rPr>
              <a:t> </a:t>
            </a:r>
            <a:endParaRPr lang="en-US" sz="4900" dirty="0">
              <a:solidFill>
                <a:schemeClr val="bg1"/>
              </a:solidFill>
              <a:latin typeface="Cambria" pitchFamily="18" charset="0"/>
            </a:endParaRPr>
          </a:p>
        </p:txBody>
      </p:sp>
      <p:pic>
        <p:nvPicPr>
          <p:cNvPr id="11" name="Picture 10" descr="JFI Clear logo 1.PNG"/>
          <p:cNvPicPr>
            <a:picLocks noChangeAspect="1"/>
          </p:cNvPicPr>
          <p:nvPr/>
        </p:nvPicPr>
        <p:blipFill>
          <a:blip r:embed="rId5"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4200" dirty="0" smtClean="0">
                <a:latin typeface="Cambria" pitchFamily="18" charset="0"/>
              </a:rPr>
              <a:t>“</a:t>
            </a:r>
            <a:r>
              <a:rPr lang="en-US" sz="4200" dirty="0" smtClean="0">
                <a:effectLst>
                  <a:outerShdw blurRad="38100" dist="38100" dir="2700000" algn="tl">
                    <a:srgbClr val="000000">
                      <a:alpha val="43137"/>
                    </a:srgbClr>
                  </a:outerShdw>
                </a:effectLst>
                <a:latin typeface="Cambria" pitchFamily="18" charset="0"/>
              </a:rPr>
              <a:t>A Promise for Tomorrow”</a:t>
            </a:r>
            <a:endParaRPr lang="en-US" sz="42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371600"/>
            <a:ext cx="5715000" cy="4572000"/>
          </a:xfrm>
        </p:spPr>
        <p:txBody>
          <a:bodyPr>
            <a:normAutofit/>
          </a:bodyPr>
          <a:lstStyle/>
          <a:p>
            <a:pPr algn="ctr">
              <a:spcBef>
                <a:spcPts val="600"/>
              </a:spcBef>
              <a:buNone/>
            </a:pPr>
            <a:endParaRPr lang="en-US" sz="800" dirty="0" smtClean="0">
              <a:latin typeface="Cambria" pitchFamily="18" charset="0"/>
            </a:endParaRPr>
          </a:p>
          <a:p>
            <a:pPr algn="ctr">
              <a:spcBef>
                <a:spcPts val="600"/>
              </a:spcBef>
              <a:buNone/>
            </a:pPr>
            <a:r>
              <a:rPr lang="en-US" sz="3800" dirty="0" smtClean="0">
                <a:latin typeface="Cambria" pitchFamily="18" charset="0"/>
              </a:rPr>
              <a:t>Jason’s Story</a:t>
            </a:r>
            <a:endParaRPr lang="en-US" sz="38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17" name="Picture 20"/>
          <p:cNvPicPr>
            <a:picLocks noChangeAspect="1" noChangeArrowheads="1"/>
          </p:cNvPicPr>
          <p:nvPr/>
        </p:nvPicPr>
        <p:blipFill>
          <a:blip r:embed="rId4" cstate="print">
            <a:clrChange>
              <a:clrFrom>
                <a:srgbClr val="B2E251"/>
              </a:clrFrom>
              <a:clrTo>
                <a:srgbClr val="B2E251">
                  <a:alpha val="0"/>
                </a:srgbClr>
              </a:clrTo>
            </a:clrChange>
          </a:blip>
          <a:srcRect/>
          <a:stretch>
            <a:fillRect/>
          </a:stretch>
        </p:blipFill>
        <p:spPr bwMode="auto">
          <a:xfrm>
            <a:off x="4419600" y="2743200"/>
            <a:ext cx="3048000" cy="35457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JFI Clear logo 1.PNG"/>
          <p:cNvPicPr>
            <a:picLocks noChangeAspect="1"/>
          </p:cNvPicPr>
          <p:nvPr/>
        </p:nvPicPr>
        <p:blipFill>
          <a:blip r:embed="rId5"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6" name="Subtitle 5"/>
          <p:cNvSpPr>
            <a:spLocks noGrp="1"/>
          </p:cNvSpPr>
          <p:nvPr>
            <p:ph type="subTitle" idx="1"/>
          </p:nvPr>
        </p:nvSpPr>
        <p:spPr>
          <a:xfrm>
            <a:off x="3886200" y="2286000"/>
            <a:ext cx="4648200" cy="3657600"/>
          </a:xfrm>
        </p:spPr>
        <p:txBody>
          <a:bodyPr>
            <a:normAutofit fontScale="25000" lnSpcReduction="20000"/>
          </a:bodyPr>
          <a:lstStyle/>
          <a:p>
            <a:pPr>
              <a:spcBef>
                <a:spcPct val="0"/>
              </a:spcBef>
            </a:pPr>
            <a:r>
              <a:rPr lang="en-US" sz="17600" b="1" dirty="0" smtClean="0">
                <a:solidFill>
                  <a:schemeClr val="bg1"/>
                </a:solidFill>
                <a:latin typeface="Cambria" pitchFamily="18" charset="0"/>
              </a:rPr>
              <a:t>Let’s see what</a:t>
            </a:r>
          </a:p>
          <a:p>
            <a:pPr>
              <a:spcBef>
                <a:spcPct val="0"/>
              </a:spcBef>
            </a:pPr>
            <a:r>
              <a:rPr lang="en-US" sz="17600" b="1" dirty="0" smtClean="0">
                <a:solidFill>
                  <a:schemeClr val="bg1"/>
                </a:solidFill>
                <a:latin typeface="Cambria" pitchFamily="18" charset="0"/>
              </a:rPr>
              <a:t>you already know about the problem of</a:t>
            </a:r>
          </a:p>
          <a:p>
            <a:pPr>
              <a:spcBef>
                <a:spcPct val="0"/>
              </a:spcBef>
            </a:pPr>
            <a:r>
              <a:rPr lang="en-US" sz="17600" b="1" dirty="0" smtClean="0">
                <a:solidFill>
                  <a:schemeClr val="bg1"/>
                </a:solidFill>
                <a:latin typeface="Cambria" pitchFamily="18" charset="0"/>
              </a:rPr>
              <a:t>Youth Suicide.</a:t>
            </a:r>
          </a:p>
        </p:txBody>
      </p:sp>
      <p:sp>
        <p:nvSpPr>
          <p:cNvPr id="8" name="Subtitle 5"/>
          <p:cNvSpPr txBox="1">
            <a:spLocks/>
          </p:cNvSpPr>
          <p:nvPr/>
        </p:nvSpPr>
        <p:spPr>
          <a:xfrm>
            <a:off x="1752600" y="304800"/>
            <a:ext cx="70866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rPr>
              <a:t>“A Promise for Tomorrow”</a:t>
            </a:r>
            <a:endParaRPr kumimoji="0" lang="en-US" sz="4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itchFamily="18" charset="0"/>
              <a:ea typeface="+mn-ea"/>
              <a:cs typeface="+mn-cs"/>
            </a:endParaRPr>
          </a:p>
        </p:txBody>
      </p:sp>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rmAutofit/>
          </a:bodyPr>
          <a:lstStyle/>
          <a:p>
            <a:r>
              <a:rPr lang="en-US" sz="6000" dirty="0" smtClean="0">
                <a:effectLst>
                  <a:outerShdw blurRad="38100" dist="38100" dir="2700000" algn="tl">
                    <a:srgbClr val="000000">
                      <a:alpha val="43137"/>
                    </a:srgbClr>
                  </a:outerShdw>
                </a:effectLst>
                <a:latin typeface="Cambria" pitchFamily="18" charset="0"/>
              </a:rPr>
              <a:t>Questions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371600"/>
            <a:ext cx="5943600" cy="4572000"/>
          </a:xfrm>
        </p:spPr>
        <p:txBody>
          <a:bodyPr tIns="274320">
            <a:normAutofit/>
          </a:bodyPr>
          <a:lstStyle/>
          <a:p>
            <a:pPr algn="ctr">
              <a:buNone/>
            </a:pPr>
            <a:endParaRPr lang="en-US" sz="2400" dirty="0" smtClean="0">
              <a:latin typeface="Cambria" pitchFamily="18" charset="0"/>
            </a:endParaRPr>
          </a:p>
          <a:p>
            <a:pPr algn="ctr">
              <a:buNone/>
            </a:pPr>
            <a:r>
              <a:rPr lang="en-US" sz="5400" dirty="0" smtClean="0">
                <a:latin typeface="Cambria" pitchFamily="18" charset="0"/>
              </a:rPr>
              <a:t>True</a:t>
            </a:r>
          </a:p>
          <a:p>
            <a:pPr algn="ctr">
              <a:buNone/>
            </a:pPr>
            <a:r>
              <a:rPr lang="en-US" sz="5400" dirty="0" smtClean="0">
                <a:latin typeface="Cambria" pitchFamily="18" charset="0"/>
              </a:rPr>
              <a:t>or</a:t>
            </a:r>
          </a:p>
          <a:p>
            <a:pPr algn="ctr">
              <a:buNone/>
            </a:pPr>
            <a:r>
              <a:rPr lang="en-US" sz="5400" dirty="0" smtClean="0">
                <a:latin typeface="Cambria" pitchFamily="18" charset="0"/>
              </a:rPr>
              <a:t>False</a:t>
            </a:r>
          </a:p>
          <a:p>
            <a:pPr algn="ctr">
              <a:buNone/>
            </a:pPr>
            <a:endParaRPr lang="en-US" sz="48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Question 1</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000" dirty="0" smtClean="0">
                <a:latin typeface="Cambria" pitchFamily="18" charset="0"/>
              </a:rPr>
              <a:t>Suicide is the SECOND leading cause of death among young people between the ages of 10 and 24.</a:t>
            </a:r>
            <a:endParaRPr lang="en-US" sz="40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r>
              <a:rPr lang="en-US" sz="6000" dirty="0" smtClean="0">
                <a:effectLst>
                  <a:outerShdw blurRad="38100" dist="38100" dir="2700000" algn="tl">
                    <a:srgbClr val="000000">
                      <a:alpha val="43137"/>
                    </a:srgbClr>
                  </a:outerShdw>
                </a:effectLst>
                <a:latin typeface="Cambria" pitchFamily="18" charset="0"/>
              </a:rPr>
              <a:t>Answer</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endParaRPr lang="en-US" sz="4000" dirty="0" smtClean="0">
              <a:latin typeface="Cambria" pitchFamily="18" charset="0"/>
            </a:endParaRPr>
          </a:p>
          <a:p>
            <a:pPr algn="ctr">
              <a:buNone/>
            </a:pPr>
            <a:endParaRPr lang="en-US" sz="4000" dirty="0" smtClean="0">
              <a:latin typeface="Cambria" pitchFamily="18" charset="0"/>
            </a:endParaRPr>
          </a:p>
          <a:p>
            <a:pPr algn="ctr">
              <a:buNone/>
            </a:pPr>
            <a:r>
              <a:rPr lang="en-US" sz="5400" b="1" dirty="0" smtClean="0">
                <a:latin typeface="Cambria" pitchFamily="18" charset="0"/>
              </a:rPr>
              <a:t>TRUE</a:t>
            </a:r>
            <a:endParaRPr lang="en-US" sz="5400" b="1"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19400" y="274638"/>
            <a:ext cx="6324600" cy="1143000"/>
          </a:xfrm>
        </p:spPr>
        <p:txBody>
          <a:bodyPr>
            <a:noAutofit/>
          </a:bodyPr>
          <a:lstStyle/>
          <a:p>
            <a:pPr>
              <a:lnSpc>
                <a:spcPct val="80000"/>
              </a:lnSpc>
            </a:pPr>
            <a:r>
              <a:rPr lang="en-US" sz="6000" dirty="0" smtClean="0">
                <a:effectLst>
                  <a:outerShdw blurRad="38100" dist="38100" dir="2700000" algn="tl">
                    <a:srgbClr val="000000">
                      <a:alpha val="43137"/>
                    </a:srgbClr>
                  </a:outerShdw>
                </a:effectLst>
                <a:latin typeface="Cambria" pitchFamily="18" charset="0"/>
              </a:rPr>
              <a:t>In the</a:t>
            </a:r>
            <a:br>
              <a:rPr lang="en-US" sz="6000" dirty="0" smtClean="0">
                <a:effectLst>
                  <a:outerShdw blurRad="38100" dist="38100" dir="2700000" algn="tl">
                    <a:srgbClr val="000000">
                      <a:alpha val="43137"/>
                    </a:srgbClr>
                  </a:outerShdw>
                </a:effectLst>
                <a:latin typeface="Cambria" pitchFamily="18" charset="0"/>
              </a:rPr>
            </a:br>
            <a:r>
              <a:rPr lang="en-US" sz="6000" dirty="0" smtClean="0">
                <a:effectLst>
                  <a:outerShdw blurRad="38100" dist="38100" dir="2700000" algn="tl">
                    <a:srgbClr val="000000">
                      <a:alpha val="43137"/>
                    </a:srgbClr>
                  </a:outerShdw>
                </a:effectLst>
                <a:latin typeface="Cambria" pitchFamily="18" charset="0"/>
              </a:rPr>
              <a:t>United States</a:t>
            </a:r>
            <a:endParaRPr lang="en-US" sz="6000"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971800" y="1524000"/>
            <a:ext cx="5943600" cy="4572000"/>
          </a:xfrm>
        </p:spPr>
        <p:txBody>
          <a:bodyPr tIns="274320">
            <a:normAutofit/>
          </a:bodyPr>
          <a:lstStyle/>
          <a:p>
            <a:pPr algn="ctr">
              <a:buNone/>
            </a:pPr>
            <a:r>
              <a:rPr lang="en-US" sz="4400" dirty="0" smtClean="0">
                <a:latin typeface="Cambria" pitchFamily="18" charset="0"/>
              </a:rPr>
              <a:t>How many young people do we lose, </a:t>
            </a:r>
            <a:r>
              <a:rPr lang="en-US" sz="4400" b="1" dirty="0" smtClean="0">
                <a:latin typeface="Cambria" pitchFamily="18" charset="0"/>
              </a:rPr>
              <a:t>each year</a:t>
            </a:r>
            <a:r>
              <a:rPr lang="en-US" sz="4400" dirty="0" smtClean="0">
                <a:latin typeface="Cambria" pitchFamily="18" charset="0"/>
              </a:rPr>
              <a:t>, to suicide?</a:t>
            </a:r>
            <a:endParaRPr lang="en-US" sz="4400" dirty="0">
              <a:latin typeface="Cambria" pitchFamily="18"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pic>
        <p:nvPicPr>
          <p:cNvPr id="7" name="Picture 6" descr="JFI Clear logo 1.PNG"/>
          <p:cNvPicPr>
            <a:picLocks noChangeAspect="1"/>
          </p:cNvPicPr>
          <p:nvPr/>
        </p:nvPicPr>
        <p:blipFill>
          <a:blip r:embed="rId4" cstate="print"/>
          <a:stretch>
            <a:fillRect/>
          </a:stretch>
        </p:blipFill>
        <p:spPr>
          <a:xfrm>
            <a:off x="228600" y="6019800"/>
            <a:ext cx="1524000" cy="544864"/>
          </a:xfrm>
          <a:prstGeom prst="rect">
            <a:avLst/>
          </a:prstGeom>
        </p:spPr>
      </p:pic>
      <p:pic>
        <p:nvPicPr>
          <p:cNvPr id="8" name="Picture 7" descr="iStock_000012257616Larg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505200" y="3352800"/>
            <a:ext cx="4890541" cy="32077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pples &amp; boo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22BE58-A3DF-4835-A129-B25A55420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1258</TotalTime>
  <Words>1710</Words>
  <Application>Microsoft Office PowerPoint</Application>
  <PresentationFormat>On-screen Show (4:3)</PresentationFormat>
  <Paragraphs>260</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vt:lpstr>
      <vt:lpstr>Apples &amp; books</vt:lpstr>
      <vt:lpstr>The Jason Foundation, Inc.</vt:lpstr>
      <vt:lpstr>PowerPoint Presentation</vt:lpstr>
      <vt:lpstr>“A Promise for Tomorrow”</vt:lpstr>
      <vt:lpstr>“A Promise for Tomorrow”</vt:lpstr>
      <vt:lpstr>PowerPoint Presentation</vt:lpstr>
      <vt:lpstr>Questions</vt:lpstr>
      <vt:lpstr>Question 1</vt:lpstr>
      <vt:lpstr>Answer</vt:lpstr>
      <vt:lpstr>In the United States</vt:lpstr>
      <vt:lpstr>It is estimated that</vt:lpstr>
      <vt:lpstr>Each week,</vt:lpstr>
      <vt:lpstr>Question 2</vt:lpstr>
      <vt:lpstr>Answer</vt:lpstr>
      <vt:lpstr>Question 3</vt:lpstr>
      <vt:lpstr>Answer</vt:lpstr>
      <vt:lpstr>Question 4</vt:lpstr>
      <vt:lpstr>Answer</vt:lpstr>
      <vt:lpstr>Question 5</vt:lpstr>
      <vt:lpstr>Answer</vt:lpstr>
      <vt:lpstr>Question 6</vt:lpstr>
      <vt:lpstr>Answer</vt:lpstr>
      <vt:lpstr>In fact,</vt:lpstr>
      <vt:lpstr>Youth Suicide Statistics</vt:lpstr>
      <vt:lpstr>PowerPoint Presentation</vt:lpstr>
      <vt:lpstr>PowerPoint Presentation</vt:lpstr>
      <vt:lpstr>Just a Bad Day or Something More…</vt:lpstr>
      <vt:lpstr>Signs of Concern</vt:lpstr>
      <vt:lpstr>Suicide Threats</vt:lpstr>
      <vt:lpstr>Previous Suicide Attempts</vt:lpstr>
      <vt:lpstr>Sudden Changes in Behavior</vt:lpstr>
      <vt:lpstr>Depression</vt:lpstr>
      <vt:lpstr>Final Arrangements</vt:lpstr>
      <vt:lpstr>PowerPoint Presentation</vt:lpstr>
      <vt:lpstr>PowerPoint Presentation</vt:lpstr>
      <vt:lpstr>How to Help</vt:lpstr>
      <vt:lpstr>B1 Program</vt:lpstr>
      <vt:lpstr>Resources for Help</vt:lpstr>
      <vt:lpstr>Friends Helping Friends</vt:lpstr>
      <vt:lpstr>The Jason Foundation, Inc.</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Jason Foundation, Inc.</dc:title>
  <dc:creator>Donna Finley</dc:creator>
  <cp:lastModifiedBy>Brett Marciel</cp:lastModifiedBy>
  <cp:revision>80</cp:revision>
  <cp:lastPrinted>2014-06-25T14:42:06Z</cp:lastPrinted>
  <dcterms:created xsi:type="dcterms:W3CDTF">2011-06-03T21:18:22Z</dcterms:created>
  <dcterms:modified xsi:type="dcterms:W3CDTF">2018-10-12T16:43:20Z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TC300096439990</vt:lpwstr>
  </property>
</Properties>
</file>