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9" r:id="rId4"/>
    <p:sldId id="261" r:id="rId5"/>
    <p:sldId id="260" r:id="rId6"/>
    <p:sldId id="262" r:id="rId7"/>
    <p:sldId id="258" r:id="rId8"/>
    <p:sldId id="265" r:id="rId9"/>
    <p:sldId id="263" r:id="rId10"/>
    <p:sldId id="264"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3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14" autoAdjust="0"/>
    <p:restoredTop sz="94660"/>
  </p:normalViewPr>
  <p:slideViewPr>
    <p:cSldViewPr snapToGrid="0">
      <p:cViewPr varScale="1">
        <p:scale>
          <a:sx n="105" d="100"/>
          <a:sy n="105" d="100"/>
        </p:scale>
        <p:origin x="1476" y="96"/>
      </p:cViewPr>
      <p:guideLst/>
    </p:cSldViewPr>
  </p:slideViewPr>
  <p:notesTextViewPr>
    <p:cViewPr>
      <p:scale>
        <a:sx n="1" d="1"/>
        <a:sy n="1" d="1"/>
      </p:scale>
      <p:origin x="0" y="0"/>
    </p:cViewPr>
  </p:notesTextViewPr>
  <p:notesViewPr>
    <p:cSldViewPr snapToGrid="0">
      <p:cViewPr varScale="1">
        <p:scale>
          <a:sx n="55" d="100"/>
          <a:sy n="55" d="100"/>
        </p:scale>
        <p:origin x="305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CEB0D00-5162-48CF-8C80-529EECED5DA6}" type="datetimeFigureOut">
              <a:rPr lang="en-US" smtClean="0"/>
              <a:t>6/26/2024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A31B633-249B-4BF3-8EB7-F22DFDF939A8}" type="slidenum">
              <a:rPr lang="en-US" smtClean="0"/>
              <a:t>‹#›</a:t>
            </a:fld>
            <a:endParaRPr lang="en-US"/>
          </a:p>
        </p:txBody>
      </p:sp>
    </p:spTree>
    <p:extLst>
      <p:ext uri="{BB962C8B-B14F-4D97-AF65-F5344CB8AC3E}">
        <p14:creationId xmlns:p14="http://schemas.microsoft.com/office/powerpoint/2010/main" val="2468796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31B633-249B-4BF3-8EB7-F22DFDF939A8}" type="slidenum">
              <a:rPr lang="en-US" smtClean="0"/>
              <a:t>1</a:t>
            </a:fld>
            <a:endParaRPr lang="en-US"/>
          </a:p>
        </p:txBody>
      </p:sp>
    </p:spTree>
    <p:extLst>
      <p:ext uri="{BB962C8B-B14F-4D97-AF65-F5344CB8AC3E}">
        <p14:creationId xmlns:p14="http://schemas.microsoft.com/office/powerpoint/2010/main" val="273525581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C4F26D-5F7E-46E6-8E88-6AA72E8738F2}"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CBE702FF-38C3-4BE9-9C86-7431D53D714F}" type="slidenum">
              <a:rPr lang="en-US" smtClean="0"/>
              <a:t>‹#›</a:t>
            </a:fld>
            <a:endParaRPr lang="en-US"/>
          </a:p>
        </p:txBody>
      </p:sp>
    </p:spTree>
    <p:extLst>
      <p:ext uri="{BB962C8B-B14F-4D97-AF65-F5344CB8AC3E}">
        <p14:creationId xmlns:p14="http://schemas.microsoft.com/office/powerpoint/2010/main" val="298290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C4F26D-5F7E-46E6-8E88-6AA72E8738F2}"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287462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C4F26D-5F7E-46E6-8E88-6AA72E8738F2}"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68384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C4F26D-5F7E-46E6-8E88-6AA72E8738F2}" type="datetimeFigureOut">
              <a:rPr lang="en-US" smtClean="0"/>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7093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1BC4F26D-5F7E-46E6-8E88-6AA72E8738F2}" type="datetimeFigureOut">
              <a:rPr lang="en-US" smtClean="0"/>
              <a:t>6/26/2024</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BE702FF-38C3-4BE9-9C86-7431D53D714F}" type="slidenum">
              <a:rPr lang="en-US" smtClean="0"/>
              <a:t>‹#›</a:t>
            </a:fld>
            <a:endParaRPr lang="en-US"/>
          </a:p>
        </p:txBody>
      </p:sp>
    </p:spTree>
    <p:extLst>
      <p:ext uri="{BB962C8B-B14F-4D97-AF65-F5344CB8AC3E}">
        <p14:creationId xmlns:p14="http://schemas.microsoft.com/office/powerpoint/2010/main" val="58021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C4F26D-5F7E-46E6-8E88-6AA72E8738F2}"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562411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C4F26D-5F7E-46E6-8E88-6AA72E8738F2}" type="datetimeFigureOut">
              <a:rPr lang="en-US" smtClean="0"/>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123068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C4F26D-5F7E-46E6-8E88-6AA72E8738F2}" type="datetimeFigureOut">
              <a:rPr lang="en-US" smtClean="0"/>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3701388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4F26D-5F7E-46E6-8E88-6AA72E8738F2}" type="datetimeFigureOut">
              <a:rPr lang="en-US" smtClean="0"/>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2262733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4F26D-5F7E-46E6-8E88-6AA72E8738F2}" type="datetimeFigureOut">
              <a:rPr lang="en-US" smtClean="0"/>
              <a:t>6/26/2024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32507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4F26D-5F7E-46E6-8E88-6AA72E8738F2}" type="datetimeFigureOut">
              <a:rPr lang="en-US" smtClean="0"/>
              <a:t>6/26/2024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BE702FF-38C3-4BE9-9C86-7431D53D714F}" type="slidenum">
              <a:rPr lang="en-US" smtClean="0"/>
              <a:t>‹#›</a:t>
            </a:fld>
            <a:endParaRPr lang="en-US"/>
          </a:p>
        </p:txBody>
      </p:sp>
    </p:spTree>
    <p:extLst>
      <p:ext uri="{BB962C8B-B14F-4D97-AF65-F5344CB8AC3E}">
        <p14:creationId xmlns:p14="http://schemas.microsoft.com/office/powerpoint/2010/main" val="263585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BC4F26D-5F7E-46E6-8E88-6AA72E8738F2}" type="datetimeFigureOut">
              <a:rPr lang="en-US" smtClean="0"/>
              <a:t>6/26/2024</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CBE702FF-38C3-4BE9-9C86-7431D53D714F}" type="slidenum">
              <a:rPr lang="en-US" smtClean="0"/>
              <a:t>‹#›</a:t>
            </a:fld>
            <a:endParaRPr lang="en-US"/>
          </a:p>
        </p:txBody>
      </p:sp>
    </p:spTree>
    <p:extLst>
      <p:ext uri="{BB962C8B-B14F-4D97-AF65-F5344CB8AC3E}">
        <p14:creationId xmlns:p14="http://schemas.microsoft.com/office/powerpoint/2010/main" val="6051434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overageLetters@killeenisd.org" TargetMode="External"/><Relationship Id="rId2" Type="http://schemas.openxmlformats.org/officeDocument/2006/relationships/hyperlink" Target="mailto:BenefitsHR@killeenisd.org"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CoverageLetters@killeenisd.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CoverageLetters@killeenisd.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BAEF8-18AF-057E-A7DC-BECA874C1829}"/>
              </a:ext>
            </a:extLst>
          </p:cNvPr>
          <p:cNvSpPr>
            <a:spLocks noGrp="1"/>
          </p:cNvSpPr>
          <p:nvPr>
            <p:ph type="ctrTitle"/>
          </p:nvPr>
        </p:nvSpPr>
        <p:spPr/>
        <p:txBody>
          <a:bodyPr/>
          <a:lstStyle/>
          <a:p>
            <a:r>
              <a:rPr lang="en-US" dirty="0"/>
              <a:t>Killeen ISD </a:t>
            </a:r>
            <a:br>
              <a:rPr lang="en-US" dirty="0"/>
            </a:br>
            <a:r>
              <a:rPr lang="en-US" dirty="0"/>
              <a:t>Cash In Lieu Guidebook</a:t>
            </a:r>
          </a:p>
        </p:txBody>
      </p:sp>
      <p:sp>
        <p:nvSpPr>
          <p:cNvPr id="3" name="Subtitle 2">
            <a:extLst>
              <a:ext uri="{FF2B5EF4-FFF2-40B4-BE49-F238E27FC236}">
                <a16:creationId xmlns:a16="http://schemas.microsoft.com/office/drawing/2014/main" id="{C2E2FA50-EE34-E5A1-21DB-70A9CCE7C837}"/>
              </a:ext>
            </a:extLst>
          </p:cNvPr>
          <p:cNvSpPr>
            <a:spLocks noGrp="1"/>
          </p:cNvSpPr>
          <p:nvPr>
            <p:ph type="subTitle" idx="1"/>
          </p:nvPr>
        </p:nvSpPr>
        <p:spPr>
          <a:xfrm>
            <a:off x="1051560" y="4468031"/>
            <a:ext cx="7891272" cy="1069848"/>
          </a:xfrm>
        </p:spPr>
        <p:txBody>
          <a:bodyPr/>
          <a:lstStyle/>
          <a:p>
            <a:r>
              <a:rPr lang="en-US" dirty="0"/>
              <a:t>2024 Annual Enrollment: July 15 – August 10, 2024</a:t>
            </a:r>
          </a:p>
          <a:p>
            <a:r>
              <a:rPr lang="en-US" dirty="0"/>
              <a:t>Plan Year: September 1, 2024 – August 31, 2025</a:t>
            </a:r>
          </a:p>
        </p:txBody>
      </p:sp>
      <p:pic>
        <p:nvPicPr>
          <p:cNvPr id="5" name="Picture 4" descr="A yellow and black logo&#10;&#10;Description automatically generated">
            <a:extLst>
              <a:ext uri="{FF2B5EF4-FFF2-40B4-BE49-F238E27FC236}">
                <a16:creationId xmlns:a16="http://schemas.microsoft.com/office/drawing/2014/main" id="{D675A4B7-0D41-1714-A4BA-1FC16EDEB6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6107" y="3987094"/>
            <a:ext cx="1219048" cy="1219048"/>
          </a:xfrm>
          <a:prstGeom prst="rect">
            <a:avLst/>
          </a:prstGeom>
        </p:spPr>
      </p:pic>
    </p:spTree>
    <p:extLst>
      <p:ext uri="{BB962C8B-B14F-4D97-AF65-F5344CB8AC3E}">
        <p14:creationId xmlns:p14="http://schemas.microsoft.com/office/powerpoint/2010/main" val="1831652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A358F6-60D5-08C6-A0DE-E4241A88B35C}"/>
              </a:ext>
            </a:extLst>
          </p:cNvPr>
          <p:cNvSpPr>
            <a:spLocks noGrp="1"/>
          </p:cNvSpPr>
          <p:nvPr>
            <p:ph idx="1"/>
          </p:nvPr>
        </p:nvSpPr>
        <p:spPr>
          <a:xfrm>
            <a:off x="1066800" y="2027682"/>
            <a:ext cx="10058400" cy="2802636"/>
          </a:xfrm>
        </p:spPr>
        <p:txBody>
          <a:bodyPr>
            <a:normAutofit/>
          </a:bodyPr>
          <a:lstStyle/>
          <a:p>
            <a:pPr marL="0" indent="0" algn="ctr">
              <a:buNone/>
            </a:pPr>
            <a:r>
              <a:rPr lang="en-US" sz="2400" b="1" dirty="0"/>
              <a:t>Questions? </a:t>
            </a:r>
          </a:p>
          <a:p>
            <a:pPr marL="0" indent="0" algn="ctr">
              <a:buNone/>
            </a:pPr>
            <a:r>
              <a:rPr lang="en-US" dirty="0"/>
              <a:t>Call: 254-336-0165</a:t>
            </a:r>
          </a:p>
          <a:p>
            <a:pPr marL="0" indent="0" algn="ctr">
              <a:buNone/>
            </a:pPr>
            <a:r>
              <a:rPr lang="en-US" dirty="0"/>
              <a:t>Email: </a:t>
            </a:r>
            <a:r>
              <a:rPr lang="en-US" dirty="0">
                <a:hlinkClick r:id="rId2"/>
              </a:rPr>
              <a:t>BenefitsHR@killeenisd.org</a:t>
            </a:r>
            <a:endParaRPr lang="en-US" dirty="0"/>
          </a:p>
          <a:p>
            <a:pPr marL="0" indent="0" algn="ctr">
              <a:buNone/>
            </a:pPr>
            <a:endParaRPr lang="en-US" dirty="0"/>
          </a:p>
          <a:p>
            <a:pPr marL="0" indent="0" algn="ctr">
              <a:buNone/>
            </a:pPr>
            <a:endParaRPr lang="en-US" dirty="0"/>
          </a:p>
          <a:p>
            <a:pPr marL="0" indent="0" algn="ctr">
              <a:buNone/>
            </a:pPr>
            <a:r>
              <a:rPr lang="en-US" sz="2000" dirty="0"/>
              <a:t>All CIL documents must be sent to the email </a:t>
            </a:r>
            <a:r>
              <a:rPr lang="en-US" sz="2000" dirty="0">
                <a:hlinkClick r:id="rId3"/>
              </a:rPr>
              <a:t>CoverageLetters@killeenisd.org</a:t>
            </a:r>
            <a:r>
              <a:rPr lang="en-US" sz="2000" dirty="0"/>
              <a:t>.</a:t>
            </a:r>
          </a:p>
          <a:p>
            <a:pPr marL="0" indent="0" algn="ctr">
              <a:buNone/>
            </a:pPr>
            <a:endParaRPr lang="en-US" dirty="0"/>
          </a:p>
        </p:txBody>
      </p:sp>
      <p:pic>
        <p:nvPicPr>
          <p:cNvPr id="2" name="Picture 1" descr="A yellow and black logo&#10;&#10;Description automatically generated">
            <a:extLst>
              <a:ext uri="{FF2B5EF4-FFF2-40B4-BE49-F238E27FC236}">
                <a16:creationId xmlns:a16="http://schemas.microsoft.com/office/drawing/2014/main" id="{7E2044E4-704F-EAD4-1822-FABE4DAF8C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51456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63A2A-C3EC-9A32-2F0B-384FA830D29A}"/>
              </a:ext>
            </a:extLst>
          </p:cNvPr>
          <p:cNvSpPr>
            <a:spLocks noGrp="1"/>
          </p:cNvSpPr>
          <p:nvPr>
            <p:ph type="title"/>
          </p:nvPr>
        </p:nvSpPr>
        <p:spPr/>
        <p:txBody>
          <a:bodyPr/>
          <a:lstStyle/>
          <a:p>
            <a:r>
              <a:rPr lang="en-US" dirty="0"/>
              <a:t>Terms Used</a:t>
            </a:r>
          </a:p>
        </p:txBody>
      </p:sp>
      <p:sp>
        <p:nvSpPr>
          <p:cNvPr id="3" name="Content Placeholder 2">
            <a:extLst>
              <a:ext uri="{FF2B5EF4-FFF2-40B4-BE49-F238E27FC236}">
                <a16:creationId xmlns:a16="http://schemas.microsoft.com/office/drawing/2014/main" id="{E108E865-8784-45A5-8C4E-15D09A9E23D8}"/>
              </a:ext>
            </a:extLst>
          </p:cNvPr>
          <p:cNvSpPr>
            <a:spLocks noGrp="1"/>
          </p:cNvSpPr>
          <p:nvPr>
            <p:ph idx="1"/>
          </p:nvPr>
        </p:nvSpPr>
        <p:spPr>
          <a:xfrm>
            <a:off x="1063752" y="1746504"/>
            <a:ext cx="10058400" cy="4050792"/>
          </a:xfrm>
        </p:spPr>
        <p:txBody>
          <a:bodyPr/>
          <a:lstStyle/>
          <a:p>
            <a:r>
              <a:rPr lang="en-US" dirty="0"/>
              <a:t>Cash In Lieu of Benefits (CIL): If approved, you will be receiving Cash In Lieu of the district/state contribution towards a health insurance plan offered each month.</a:t>
            </a:r>
          </a:p>
          <a:p>
            <a:pPr lvl="1"/>
            <a:r>
              <a:rPr lang="en-US" dirty="0"/>
              <a:t>CIL is a taxable $200 monthly payment that goes straight to your paycheck.</a:t>
            </a:r>
          </a:p>
          <a:p>
            <a:r>
              <a:rPr lang="en-US" dirty="0"/>
              <a:t>Attestation Form (CIL Form): Form stating you agree to all the terms of the program.</a:t>
            </a:r>
          </a:p>
          <a:p>
            <a:r>
              <a:rPr lang="en-US" dirty="0"/>
              <a:t>Certificate of Coverage: A letter stating you have coverage and when the effective date of coverage began that must come directly from your group health insurance provider.</a:t>
            </a:r>
          </a:p>
          <a:p>
            <a:endParaRPr lang="en-US" dirty="0"/>
          </a:p>
        </p:txBody>
      </p:sp>
      <p:pic>
        <p:nvPicPr>
          <p:cNvPr id="4" name="Picture 3" descr="A yellow and black logo&#10;&#10;Description automatically generated">
            <a:extLst>
              <a:ext uri="{FF2B5EF4-FFF2-40B4-BE49-F238E27FC236}">
                <a16:creationId xmlns:a16="http://schemas.microsoft.com/office/drawing/2014/main" id="{8870C565-C993-391A-121F-E9A0F0AE6C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278830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A7F33-DA6B-904B-0DC4-C403CBE0FF0F}"/>
              </a:ext>
            </a:extLst>
          </p:cNvPr>
          <p:cNvSpPr>
            <a:spLocks noGrp="1"/>
          </p:cNvSpPr>
          <p:nvPr>
            <p:ph type="title"/>
          </p:nvPr>
        </p:nvSpPr>
        <p:spPr/>
        <p:txBody>
          <a:bodyPr/>
          <a:lstStyle/>
          <a:p>
            <a:r>
              <a:rPr lang="en-US" dirty="0"/>
              <a:t>Who qualifies for the Cash In Lieu Program?</a:t>
            </a:r>
          </a:p>
        </p:txBody>
      </p:sp>
      <p:sp>
        <p:nvSpPr>
          <p:cNvPr id="3" name="Content Placeholder 2">
            <a:extLst>
              <a:ext uri="{FF2B5EF4-FFF2-40B4-BE49-F238E27FC236}">
                <a16:creationId xmlns:a16="http://schemas.microsoft.com/office/drawing/2014/main" id="{BC72C0F3-1374-5704-4932-C60819BAEB69}"/>
              </a:ext>
            </a:extLst>
          </p:cNvPr>
          <p:cNvSpPr>
            <a:spLocks noGrp="1"/>
          </p:cNvSpPr>
          <p:nvPr>
            <p:ph idx="1"/>
          </p:nvPr>
        </p:nvSpPr>
        <p:spPr/>
        <p:txBody>
          <a:bodyPr/>
          <a:lstStyle/>
          <a:p>
            <a:r>
              <a:rPr lang="en-US" dirty="0"/>
              <a:t>Any employee that has a qualified </a:t>
            </a:r>
            <a:r>
              <a:rPr lang="en-US" b="1" dirty="0"/>
              <a:t>group</a:t>
            </a:r>
            <a:r>
              <a:rPr lang="en-US" dirty="0"/>
              <a:t> health plan outside the district.</a:t>
            </a:r>
          </a:p>
          <a:p>
            <a:pPr lvl="1"/>
            <a:r>
              <a:rPr lang="en-US" dirty="0"/>
              <a:t>If you have a plan that was purchased individually on or off the marketplace, you can still choose to decline medical, but you would not be able to participate in the CIL program as individual plans do not qualify for the CIL program and will </a:t>
            </a:r>
            <a:r>
              <a:rPr lang="en-US" u="sng" dirty="0"/>
              <a:t>not</a:t>
            </a:r>
            <a:r>
              <a:rPr lang="en-US" dirty="0"/>
              <a:t> receive the $200.</a:t>
            </a:r>
          </a:p>
        </p:txBody>
      </p:sp>
      <p:pic>
        <p:nvPicPr>
          <p:cNvPr id="4" name="Picture 3" descr="A yellow and black logo&#10;&#10;Description automatically generated">
            <a:extLst>
              <a:ext uri="{FF2B5EF4-FFF2-40B4-BE49-F238E27FC236}">
                <a16:creationId xmlns:a16="http://schemas.microsoft.com/office/drawing/2014/main" id="{FFD14E9C-7ED2-B921-53FF-219EC26B62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236660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89BE2-E741-D7C0-12D7-22BE037FC1D5}"/>
              </a:ext>
            </a:extLst>
          </p:cNvPr>
          <p:cNvSpPr>
            <a:spLocks noGrp="1"/>
          </p:cNvSpPr>
          <p:nvPr>
            <p:ph type="title"/>
          </p:nvPr>
        </p:nvSpPr>
        <p:spPr/>
        <p:txBody>
          <a:bodyPr>
            <a:normAutofit/>
          </a:bodyPr>
          <a:lstStyle/>
          <a:p>
            <a:r>
              <a:rPr lang="en-US" dirty="0"/>
              <a:t>You must do ALL the following steps to participate in the CIL program:</a:t>
            </a:r>
          </a:p>
        </p:txBody>
      </p:sp>
      <p:sp>
        <p:nvSpPr>
          <p:cNvPr id="3" name="Content Placeholder 2">
            <a:extLst>
              <a:ext uri="{FF2B5EF4-FFF2-40B4-BE49-F238E27FC236}">
                <a16:creationId xmlns:a16="http://schemas.microsoft.com/office/drawing/2014/main" id="{00D37EE8-6E76-BA2F-851C-0390FB2D1600}"/>
              </a:ext>
            </a:extLst>
          </p:cNvPr>
          <p:cNvSpPr>
            <a:spLocks noGrp="1"/>
          </p:cNvSpPr>
          <p:nvPr>
            <p:ph idx="1"/>
          </p:nvPr>
        </p:nvSpPr>
        <p:spPr>
          <a:xfrm>
            <a:off x="1001268" y="2093976"/>
            <a:ext cx="10189464" cy="4398264"/>
          </a:xfrm>
        </p:spPr>
        <p:txBody>
          <a:bodyPr>
            <a:normAutofit fontScale="77500" lnSpcReduction="20000"/>
          </a:bodyPr>
          <a:lstStyle/>
          <a:p>
            <a:pPr marL="514350" indent="-514350">
              <a:buFont typeface="+mj-lt"/>
              <a:buAutoNum type="arabicPeriod"/>
            </a:pPr>
            <a:r>
              <a:rPr lang="en-US" dirty="0"/>
              <a:t>Request a certificate of coverage letter from your health insurance plan provider dated no earlier than the first day of annual enrollment.</a:t>
            </a:r>
          </a:p>
          <a:p>
            <a:pPr marL="514350" indent="-514350">
              <a:buFont typeface="+mj-lt"/>
              <a:buAutoNum type="arabicPeriod"/>
            </a:pPr>
            <a:r>
              <a:rPr lang="en-US" dirty="0"/>
              <a:t>Decline medical and elect the Cash In Lieu option in the online enrollment portion through the Employee Service Center.</a:t>
            </a:r>
          </a:p>
          <a:p>
            <a:pPr marL="514350" indent="-514350">
              <a:buFont typeface="+mj-lt"/>
              <a:buAutoNum type="arabicPeriod"/>
            </a:pPr>
            <a:r>
              <a:rPr lang="en-US" dirty="0"/>
              <a:t>Complete the Cash in Lieu form making sure to initial </a:t>
            </a:r>
            <a:r>
              <a:rPr lang="en-US" b="1" dirty="0"/>
              <a:t>every</a:t>
            </a:r>
            <a:r>
              <a:rPr lang="en-US" dirty="0"/>
              <a:t> line. The form </a:t>
            </a:r>
            <a:r>
              <a:rPr lang="en-US" u="sng" dirty="0"/>
              <a:t>will</a:t>
            </a:r>
            <a:r>
              <a:rPr lang="en-US" dirty="0"/>
              <a:t> be returned to you as incomplete if you do not initial every line.</a:t>
            </a:r>
          </a:p>
          <a:p>
            <a:pPr marL="514350" indent="-514350">
              <a:buFont typeface="+mj-lt"/>
              <a:buAutoNum type="arabicPeriod"/>
            </a:pPr>
            <a:r>
              <a:rPr lang="en-US" dirty="0"/>
              <a:t>Once your certificate of coverage letter is received, and you have completed the CIL form, send both as scanned PDF Attachments to </a:t>
            </a:r>
            <a:r>
              <a:rPr lang="en-US" dirty="0">
                <a:hlinkClick r:id="rId2"/>
              </a:rPr>
              <a:t>CoverageLetters@killeenisd.org</a:t>
            </a:r>
            <a:r>
              <a:rPr lang="en-US" dirty="0"/>
              <a:t> along with any other required documents	</a:t>
            </a:r>
          </a:p>
          <a:p>
            <a:pPr marL="1337310" lvl="3" indent="-514350">
              <a:buFont typeface="+mj-lt"/>
              <a:buAutoNum type="arabicPeriod"/>
            </a:pPr>
            <a:r>
              <a:rPr lang="en-US" dirty="0"/>
              <a:t>Other required documents may include name change documents if they were not provided previously to the district or medical ID cards </a:t>
            </a:r>
            <a:r>
              <a:rPr lang="en-US" b="1" dirty="0"/>
              <a:t>in addition to</a:t>
            </a:r>
            <a:r>
              <a:rPr lang="en-US" dirty="0"/>
              <a:t> your certificate of coverage if a group name/employer cannot be provided on the certificate of coverage.</a:t>
            </a:r>
          </a:p>
          <a:p>
            <a:pPr marL="822960" lvl="3" indent="0">
              <a:buNone/>
            </a:pPr>
            <a:endParaRPr lang="en-US" dirty="0"/>
          </a:p>
          <a:p>
            <a:pPr marL="0" indent="0" algn="ctr">
              <a:buNone/>
            </a:pPr>
            <a:r>
              <a:rPr lang="en-US" dirty="0"/>
              <a:t>(All documents must be submitted by the given deadline to be approved for CIL.)</a:t>
            </a:r>
          </a:p>
          <a:p>
            <a:pPr marL="0" indent="0" algn="ctr">
              <a:buNone/>
            </a:pPr>
            <a:r>
              <a:rPr lang="en-US" dirty="0"/>
              <a:t>DO NOT submit documents individually. Doing so risks them being lost.</a:t>
            </a:r>
          </a:p>
          <a:p>
            <a:pPr marL="0" indent="0">
              <a:buNone/>
            </a:pPr>
            <a:endParaRPr lang="en-US" dirty="0"/>
          </a:p>
          <a:p>
            <a:pPr marL="0" indent="0" algn="ctr">
              <a:buNone/>
            </a:pPr>
            <a:r>
              <a:rPr lang="en-US" i="1" dirty="0"/>
              <a:t>Note: You will receive an email back letting you know it is submitted for processing if done correctly. If you do not receive any other email requests, you do not need to do anything else.</a:t>
            </a:r>
          </a:p>
        </p:txBody>
      </p:sp>
      <p:pic>
        <p:nvPicPr>
          <p:cNvPr id="4" name="Picture 3" descr="A yellow and black logo&#10;&#10;Description automatically generated">
            <a:extLst>
              <a:ext uri="{FF2B5EF4-FFF2-40B4-BE49-F238E27FC236}">
                <a16:creationId xmlns:a16="http://schemas.microsoft.com/office/drawing/2014/main" id="{DA34B80D-361C-60A0-C006-2665188238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3890460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19466-9BF5-F672-6DF2-1CFB1B4C9400}"/>
              </a:ext>
            </a:extLst>
          </p:cNvPr>
          <p:cNvSpPr>
            <a:spLocks noGrp="1"/>
          </p:cNvSpPr>
          <p:nvPr>
            <p:ph type="title"/>
          </p:nvPr>
        </p:nvSpPr>
        <p:spPr/>
        <p:txBody>
          <a:bodyPr/>
          <a:lstStyle/>
          <a:p>
            <a:r>
              <a:rPr lang="en-US" dirty="0"/>
              <a:t>What is the correct way to submit documents?</a:t>
            </a:r>
          </a:p>
        </p:txBody>
      </p:sp>
      <p:sp>
        <p:nvSpPr>
          <p:cNvPr id="3" name="Content Placeholder 2">
            <a:extLst>
              <a:ext uri="{FF2B5EF4-FFF2-40B4-BE49-F238E27FC236}">
                <a16:creationId xmlns:a16="http://schemas.microsoft.com/office/drawing/2014/main" id="{2B741745-6703-4E71-5337-D3D2C70AF508}"/>
              </a:ext>
            </a:extLst>
          </p:cNvPr>
          <p:cNvSpPr>
            <a:spLocks noGrp="1"/>
          </p:cNvSpPr>
          <p:nvPr>
            <p:ph idx="1"/>
          </p:nvPr>
        </p:nvSpPr>
        <p:spPr/>
        <p:txBody>
          <a:bodyPr/>
          <a:lstStyle/>
          <a:p>
            <a:r>
              <a:rPr lang="en-US" dirty="0"/>
              <a:t>CIL documents must be submitted as </a:t>
            </a:r>
            <a:r>
              <a:rPr lang="en-US" u="sng" dirty="0"/>
              <a:t>scanned PDF attachments</a:t>
            </a:r>
            <a:r>
              <a:rPr lang="en-US" dirty="0"/>
              <a:t>. </a:t>
            </a:r>
          </a:p>
          <a:p>
            <a:pPr lvl="1"/>
            <a:r>
              <a:rPr lang="en-US" dirty="0"/>
              <a:t>No embedded photos or photo attachments such as jpeg, </a:t>
            </a:r>
            <a:r>
              <a:rPr lang="en-US" dirty="0" err="1"/>
              <a:t>png</a:t>
            </a:r>
            <a:r>
              <a:rPr lang="en-US" dirty="0"/>
              <a:t>, </a:t>
            </a:r>
            <a:r>
              <a:rPr lang="en-US" dirty="0" err="1"/>
              <a:t>etc</a:t>
            </a:r>
            <a:r>
              <a:rPr lang="en-US" dirty="0"/>
              <a:t> will be accepted. They will be returned.</a:t>
            </a:r>
          </a:p>
          <a:p>
            <a:pPr lvl="1"/>
            <a:r>
              <a:rPr lang="en-US" dirty="0"/>
              <a:t>If you do not have access to a scanner/are not able to use the scan feature on your phone, you can ask your front office to assist you at your campus.</a:t>
            </a:r>
          </a:p>
          <a:p>
            <a:r>
              <a:rPr lang="en-US" dirty="0"/>
              <a:t>CIL documents can </a:t>
            </a:r>
            <a:r>
              <a:rPr lang="en-US" b="1" dirty="0"/>
              <a:t>only </a:t>
            </a:r>
            <a:r>
              <a:rPr lang="en-US" dirty="0"/>
              <a:t>be sent to </a:t>
            </a:r>
            <a:r>
              <a:rPr lang="en-US" dirty="0">
                <a:hlinkClick r:id="rId2"/>
              </a:rPr>
              <a:t>CoverageLetters@killeenisd.org</a:t>
            </a:r>
            <a:r>
              <a:rPr lang="en-US" dirty="0"/>
              <a:t>.</a:t>
            </a:r>
          </a:p>
          <a:p>
            <a:r>
              <a:rPr lang="en-US" dirty="0"/>
              <a:t>All documents must be sent together in the same email </a:t>
            </a:r>
            <a:r>
              <a:rPr lang="en-US" i="1" dirty="0"/>
              <a:t>even if you are resubmitting them</a:t>
            </a:r>
            <a:r>
              <a:rPr lang="en-US" dirty="0"/>
              <a:t>.</a:t>
            </a:r>
          </a:p>
          <a:p>
            <a:r>
              <a:rPr lang="en-US" dirty="0"/>
              <a:t>It is required to send your documents through your </a:t>
            </a:r>
            <a:r>
              <a:rPr lang="en-US" u="sng" dirty="0"/>
              <a:t>district email</a:t>
            </a:r>
            <a:r>
              <a:rPr lang="en-US" dirty="0"/>
              <a:t> as personal emails can get stopped in the district’s email security check.</a:t>
            </a:r>
          </a:p>
        </p:txBody>
      </p:sp>
      <p:pic>
        <p:nvPicPr>
          <p:cNvPr id="4" name="Picture 3" descr="A yellow and black logo&#10;&#10;Description automatically generated">
            <a:extLst>
              <a:ext uri="{FF2B5EF4-FFF2-40B4-BE49-F238E27FC236}">
                <a16:creationId xmlns:a16="http://schemas.microsoft.com/office/drawing/2014/main" id="{E0EEAB4F-0198-370E-DBD6-33906BE357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312456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27D1-958D-3F6A-3822-644F222D0DFF}"/>
              </a:ext>
            </a:extLst>
          </p:cNvPr>
          <p:cNvSpPr>
            <a:spLocks noGrp="1"/>
          </p:cNvSpPr>
          <p:nvPr>
            <p:ph type="title"/>
          </p:nvPr>
        </p:nvSpPr>
        <p:spPr/>
        <p:txBody>
          <a:bodyPr>
            <a:normAutofit fontScale="90000"/>
          </a:bodyPr>
          <a:lstStyle/>
          <a:p>
            <a:r>
              <a:rPr lang="en-US" dirty="0"/>
              <a:t>How do I know what the certificate of coverage the district is required to have on file should look like?</a:t>
            </a:r>
          </a:p>
        </p:txBody>
      </p:sp>
      <p:sp>
        <p:nvSpPr>
          <p:cNvPr id="3" name="Content Placeholder 2">
            <a:extLst>
              <a:ext uri="{FF2B5EF4-FFF2-40B4-BE49-F238E27FC236}">
                <a16:creationId xmlns:a16="http://schemas.microsoft.com/office/drawing/2014/main" id="{EA0AE31A-E867-964F-9144-18E81CD3ABC9}"/>
              </a:ext>
            </a:extLst>
          </p:cNvPr>
          <p:cNvSpPr>
            <a:spLocks noGrp="1"/>
          </p:cNvSpPr>
          <p:nvPr>
            <p:ph idx="1"/>
          </p:nvPr>
        </p:nvSpPr>
        <p:spPr>
          <a:xfrm>
            <a:off x="1069848" y="2270603"/>
            <a:ext cx="10058400" cy="4377867"/>
          </a:xfrm>
        </p:spPr>
        <p:txBody>
          <a:bodyPr>
            <a:normAutofit/>
          </a:bodyPr>
          <a:lstStyle/>
          <a:p>
            <a:r>
              <a:rPr lang="en-US" sz="1600" dirty="0"/>
              <a:t>Main things that will need to included in the document:</a:t>
            </a:r>
          </a:p>
          <a:p>
            <a:pPr lvl="1"/>
            <a:r>
              <a:rPr lang="en-US" sz="1600" dirty="0"/>
              <a:t>Effective date the coverage began</a:t>
            </a:r>
          </a:p>
          <a:p>
            <a:pPr lvl="1"/>
            <a:r>
              <a:rPr lang="en-US" sz="1600" dirty="0"/>
              <a:t>The name on the document matches the name the district has on file for you</a:t>
            </a:r>
          </a:p>
          <a:p>
            <a:pPr lvl="1"/>
            <a:r>
              <a:rPr lang="en-US" sz="1600" dirty="0"/>
              <a:t>Group name/Employer name – shows that it is a group plan and not an individual plan</a:t>
            </a:r>
          </a:p>
          <a:p>
            <a:r>
              <a:rPr lang="en-US" sz="1600" dirty="0"/>
              <a:t>Documents that </a:t>
            </a:r>
            <a:r>
              <a:rPr lang="en-US" sz="1600" u="sng" dirty="0"/>
              <a:t>are</a:t>
            </a:r>
            <a:r>
              <a:rPr lang="en-US" sz="1600" dirty="0"/>
              <a:t> acceptable:</a:t>
            </a:r>
          </a:p>
          <a:p>
            <a:pPr lvl="1"/>
            <a:r>
              <a:rPr lang="en-US" sz="1600" dirty="0"/>
              <a:t>Certificate of coverages that came directly from your health insurance provider with all the above information included</a:t>
            </a:r>
          </a:p>
          <a:p>
            <a:r>
              <a:rPr lang="en-US" sz="1600" dirty="0"/>
              <a:t>Documents that are </a:t>
            </a:r>
            <a:r>
              <a:rPr lang="en-US" sz="1600" u="sng" dirty="0"/>
              <a:t>not</a:t>
            </a:r>
            <a:r>
              <a:rPr lang="en-US" sz="1600" dirty="0"/>
              <a:t> acceptable:</a:t>
            </a:r>
          </a:p>
          <a:p>
            <a:pPr lvl="1"/>
            <a:r>
              <a:rPr lang="en-US" sz="1600" dirty="0"/>
              <a:t>ID cards alone (the only time we require you to send your ID card is if the provider is unable to include the group name on the certificate of coverage)</a:t>
            </a:r>
          </a:p>
          <a:p>
            <a:pPr lvl="1"/>
            <a:r>
              <a:rPr lang="en-US" sz="1600" dirty="0"/>
              <a:t>Enrollment summaries (these will typically only state what specific plan you selected and pricing of the plans)</a:t>
            </a:r>
          </a:p>
          <a:p>
            <a:pPr marL="274320" lvl="1" indent="0">
              <a:buNone/>
            </a:pPr>
            <a:endParaRPr lang="en-US" sz="1600" u="sng" dirty="0"/>
          </a:p>
        </p:txBody>
      </p:sp>
      <p:pic>
        <p:nvPicPr>
          <p:cNvPr id="4" name="Picture 3" descr="A yellow and black logo&#10;&#10;Description automatically generated">
            <a:extLst>
              <a:ext uri="{FF2B5EF4-FFF2-40B4-BE49-F238E27FC236}">
                <a16:creationId xmlns:a16="http://schemas.microsoft.com/office/drawing/2014/main" id="{931373A8-02C0-7BD9-B959-035D8004A0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
        <p:nvSpPr>
          <p:cNvPr id="5" name="TextBox 4">
            <a:extLst>
              <a:ext uri="{FF2B5EF4-FFF2-40B4-BE49-F238E27FC236}">
                <a16:creationId xmlns:a16="http://schemas.microsoft.com/office/drawing/2014/main" id="{4ACF2D8B-4587-6FE6-01DD-4C9604DC2029}"/>
              </a:ext>
            </a:extLst>
          </p:cNvPr>
          <p:cNvSpPr txBox="1"/>
          <p:nvPr/>
        </p:nvSpPr>
        <p:spPr>
          <a:xfrm>
            <a:off x="137609" y="5852943"/>
            <a:ext cx="11916781" cy="584775"/>
          </a:xfrm>
          <a:prstGeom prst="rect">
            <a:avLst/>
          </a:prstGeom>
          <a:noFill/>
        </p:spPr>
        <p:txBody>
          <a:bodyPr wrap="square" rtlCol="0">
            <a:spAutoFit/>
          </a:bodyPr>
          <a:lstStyle/>
          <a:p>
            <a:pPr algn="ctr"/>
            <a:r>
              <a:rPr lang="en-US" sz="1600" u="sng" dirty="0"/>
              <a:t>We have examples for some providers on hand that we can email to you for references.</a:t>
            </a:r>
          </a:p>
          <a:p>
            <a:pPr algn="ctr"/>
            <a:r>
              <a:rPr lang="en-US" sz="1600" u="sng" dirty="0"/>
              <a:t>Please contact our office if you still have questions on what the document should look like.</a:t>
            </a:r>
          </a:p>
        </p:txBody>
      </p:sp>
    </p:spTree>
    <p:extLst>
      <p:ext uri="{BB962C8B-B14F-4D97-AF65-F5344CB8AC3E}">
        <p14:creationId xmlns:p14="http://schemas.microsoft.com/office/powerpoint/2010/main" val="279167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F0B81-9C87-822B-E3F4-8C203E7EC995}"/>
              </a:ext>
            </a:extLst>
          </p:cNvPr>
          <p:cNvSpPr>
            <a:spLocks noGrp="1"/>
          </p:cNvSpPr>
          <p:nvPr>
            <p:ph type="title"/>
          </p:nvPr>
        </p:nvSpPr>
        <p:spPr/>
        <p:txBody>
          <a:bodyPr>
            <a:normAutofit fontScale="90000"/>
          </a:bodyPr>
          <a:lstStyle/>
          <a:p>
            <a:r>
              <a:rPr lang="en-US" dirty="0"/>
              <a:t>Where does the money go if I do not do the correct steps to participate/miss the deadline?</a:t>
            </a:r>
          </a:p>
        </p:txBody>
      </p:sp>
      <p:sp>
        <p:nvSpPr>
          <p:cNvPr id="3" name="Content Placeholder 2">
            <a:extLst>
              <a:ext uri="{FF2B5EF4-FFF2-40B4-BE49-F238E27FC236}">
                <a16:creationId xmlns:a16="http://schemas.microsoft.com/office/drawing/2014/main" id="{5710068E-71EC-A73D-8F0C-108219763AB7}"/>
              </a:ext>
            </a:extLst>
          </p:cNvPr>
          <p:cNvSpPr>
            <a:spLocks noGrp="1"/>
          </p:cNvSpPr>
          <p:nvPr>
            <p:ph idx="1"/>
          </p:nvPr>
        </p:nvSpPr>
        <p:spPr>
          <a:xfrm>
            <a:off x="1069848" y="2320543"/>
            <a:ext cx="10058400" cy="4050792"/>
          </a:xfrm>
        </p:spPr>
        <p:txBody>
          <a:bodyPr/>
          <a:lstStyle/>
          <a:p>
            <a:r>
              <a:rPr lang="en-US" dirty="0"/>
              <a:t>The CIL program is district funded (district funds) so if you do not meet the criteria for the program, such as not submitting the correct documents or missing the deadline, then the district keeps the CIL funds. The rules for the program are set by the IRS.</a:t>
            </a:r>
          </a:p>
        </p:txBody>
      </p:sp>
      <p:pic>
        <p:nvPicPr>
          <p:cNvPr id="4" name="Picture 3" descr="A yellow and black logo&#10;&#10;Description automatically generated">
            <a:extLst>
              <a:ext uri="{FF2B5EF4-FFF2-40B4-BE49-F238E27FC236}">
                <a16:creationId xmlns:a16="http://schemas.microsoft.com/office/drawing/2014/main" id="{AEA4EE59-5DCE-ADD1-8BBE-E6BE11819C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123841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55DB-9A96-19D4-7CC8-AB7A32301445}"/>
              </a:ext>
            </a:extLst>
          </p:cNvPr>
          <p:cNvSpPr>
            <a:spLocks noGrp="1"/>
          </p:cNvSpPr>
          <p:nvPr>
            <p:ph type="title"/>
          </p:nvPr>
        </p:nvSpPr>
        <p:spPr>
          <a:xfrm>
            <a:off x="1066800" y="1133856"/>
            <a:ext cx="10058400" cy="4590288"/>
          </a:xfrm>
        </p:spPr>
        <p:txBody>
          <a:bodyPr>
            <a:normAutofit/>
          </a:bodyPr>
          <a:lstStyle/>
          <a:p>
            <a:pPr algn="ctr"/>
            <a:r>
              <a:rPr lang="en-US" u="sng" dirty="0">
                <a:solidFill>
                  <a:srgbClr val="FCB326"/>
                </a:solidFill>
              </a:rPr>
              <a:t>Please Note:</a:t>
            </a:r>
            <a:br>
              <a:rPr lang="en-US" dirty="0"/>
            </a:br>
            <a:r>
              <a:rPr lang="en-US" dirty="0"/>
              <a:t>FSA and CIL are </a:t>
            </a:r>
            <a:r>
              <a:rPr lang="en-US" u="sng" dirty="0"/>
              <a:t>two separate benefit options</a:t>
            </a:r>
            <a:r>
              <a:rPr lang="en-US" dirty="0"/>
              <a:t> and are </a:t>
            </a:r>
            <a:r>
              <a:rPr lang="en-US" u="sng" dirty="0"/>
              <a:t>not</a:t>
            </a:r>
            <a:r>
              <a:rPr lang="en-US" dirty="0"/>
              <a:t> correlated whatsoever. </a:t>
            </a:r>
          </a:p>
        </p:txBody>
      </p:sp>
      <p:pic>
        <p:nvPicPr>
          <p:cNvPr id="4" name="Picture 3" descr="A yellow and black logo&#10;&#10;Description automatically generated">
            <a:extLst>
              <a:ext uri="{FF2B5EF4-FFF2-40B4-BE49-F238E27FC236}">
                <a16:creationId xmlns:a16="http://schemas.microsoft.com/office/drawing/2014/main" id="{C39A59B7-B395-DF8F-0312-8AC5E2AF97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1808442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4277C-81AC-C4F2-D2B3-8FEFAA6F9912}"/>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CB96477B-53D3-5BAF-41AF-41CDB8FC1839}"/>
              </a:ext>
            </a:extLst>
          </p:cNvPr>
          <p:cNvSpPr>
            <a:spLocks noGrp="1"/>
          </p:cNvSpPr>
          <p:nvPr>
            <p:ph idx="1"/>
          </p:nvPr>
        </p:nvSpPr>
        <p:spPr>
          <a:xfrm>
            <a:off x="1066800" y="1821920"/>
            <a:ext cx="10290048" cy="4050792"/>
          </a:xfrm>
        </p:spPr>
        <p:txBody>
          <a:bodyPr>
            <a:normAutofit/>
          </a:bodyPr>
          <a:lstStyle/>
          <a:p>
            <a:r>
              <a:rPr lang="en-US" b="1" dirty="0">
                <a:solidFill>
                  <a:srgbClr val="FF0000"/>
                </a:solidFill>
              </a:rPr>
              <a:t>The earliest you can request your document is the first day of annual enrollment which is July 15, 2024 </a:t>
            </a:r>
            <a:r>
              <a:rPr lang="en-US" dirty="0"/>
              <a:t>– if it is dated before then, it </a:t>
            </a:r>
            <a:r>
              <a:rPr lang="en-US" u="sng" dirty="0"/>
              <a:t>will not</a:t>
            </a:r>
            <a:r>
              <a:rPr lang="en-US" dirty="0"/>
              <a:t> be accepted.</a:t>
            </a:r>
          </a:p>
          <a:p>
            <a:pPr lvl="1"/>
            <a:r>
              <a:rPr lang="en-US" dirty="0"/>
              <a:t>It is recommended to request as early as possible as some certificate of coverages are required to be sent to the policy holders through mail.</a:t>
            </a:r>
          </a:p>
          <a:p>
            <a:r>
              <a:rPr lang="en-US" dirty="0"/>
              <a:t>Documents must be submitted as </a:t>
            </a:r>
            <a:r>
              <a:rPr lang="en-US" u="sng" dirty="0"/>
              <a:t>scanned PDF attachments.</a:t>
            </a:r>
          </a:p>
          <a:p>
            <a:pPr lvl="1"/>
            <a:r>
              <a:rPr lang="en-US" dirty="0"/>
              <a:t>No photo attachments such as jpeg, </a:t>
            </a:r>
            <a:r>
              <a:rPr lang="en-US" dirty="0" err="1"/>
              <a:t>png</a:t>
            </a:r>
            <a:r>
              <a:rPr lang="en-US" dirty="0"/>
              <a:t>, etc. or embedded photos </a:t>
            </a:r>
            <a:r>
              <a:rPr lang="en-US" u="sng" dirty="0"/>
              <a:t>will be accepted</a:t>
            </a:r>
            <a:r>
              <a:rPr lang="en-US" dirty="0"/>
              <a:t>.	</a:t>
            </a:r>
          </a:p>
          <a:p>
            <a:r>
              <a:rPr lang="en-US" dirty="0"/>
              <a:t>You must send both your certificate of coverage and completed cash in lieu form in the same email (and any further required documents) – </a:t>
            </a:r>
            <a:r>
              <a:rPr lang="en-US" b="1" dirty="0"/>
              <a:t>even if it is a resubmission</a:t>
            </a:r>
            <a:r>
              <a:rPr lang="en-US" dirty="0"/>
              <a:t>.</a:t>
            </a:r>
            <a:endParaRPr lang="en-US" u="sng" dirty="0"/>
          </a:p>
          <a:p>
            <a:pPr lvl="1"/>
            <a:r>
              <a:rPr lang="en-US" dirty="0"/>
              <a:t>This is to ensure no documents are lost in our inbox.</a:t>
            </a:r>
          </a:p>
          <a:p>
            <a:r>
              <a:rPr lang="en-US" dirty="0"/>
              <a:t>Submission past the given deadline will result in you not being eligible for the CIL program.	</a:t>
            </a:r>
          </a:p>
        </p:txBody>
      </p:sp>
      <p:pic>
        <p:nvPicPr>
          <p:cNvPr id="4" name="Picture 3" descr="A yellow and black logo&#10;&#10;Description automatically generated">
            <a:extLst>
              <a:ext uri="{FF2B5EF4-FFF2-40B4-BE49-F238E27FC236}">
                <a16:creationId xmlns:a16="http://schemas.microsoft.com/office/drawing/2014/main" id="{B7B2AB2C-B9F6-A722-43CE-303AE031F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2152" y="5959230"/>
            <a:ext cx="824211" cy="824211"/>
          </a:xfrm>
          <a:prstGeom prst="rect">
            <a:avLst/>
          </a:prstGeom>
        </p:spPr>
      </p:pic>
    </p:spTree>
    <p:extLst>
      <p:ext uri="{BB962C8B-B14F-4D97-AF65-F5344CB8AC3E}">
        <p14:creationId xmlns:p14="http://schemas.microsoft.com/office/powerpoint/2010/main" val="16272423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Custom 5">
      <a:dk1>
        <a:sysClr val="windowText" lastClr="000000"/>
      </a:dk1>
      <a:lt1>
        <a:sysClr val="window" lastClr="FFFFFF"/>
      </a:lt1>
      <a:dk2>
        <a:srgbClr val="FFFFFF"/>
      </a:dk2>
      <a:lt2>
        <a:srgbClr val="EBDDC3"/>
      </a:lt2>
      <a:accent1>
        <a:srgbClr val="FFC000"/>
      </a:accent1>
      <a:accent2>
        <a:srgbClr val="FFC000"/>
      </a:accent2>
      <a:accent3>
        <a:srgbClr val="FFC000"/>
      </a:accent3>
      <a:accent4>
        <a:srgbClr val="FFC000"/>
      </a:accent4>
      <a:accent5>
        <a:srgbClr val="FFC000"/>
      </a:accent5>
      <a:accent6>
        <a:srgbClr val="968C8C"/>
      </a:accent6>
      <a:hlink>
        <a:srgbClr val="FFC000"/>
      </a:hlink>
      <a:folHlink>
        <a:srgbClr val="FFC000"/>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979EA368AA1A4F8A75D05EC3338F5D" ma:contentTypeVersion="17" ma:contentTypeDescription="Create a new document." ma:contentTypeScope="" ma:versionID="3efbf11fe62984ea893a88a0e4d672b4">
  <xsd:schema xmlns:xsd="http://www.w3.org/2001/XMLSchema" xmlns:xs="http://www.w3.org/2001/XMLSchema" xmlns:p="http://schemas.microsoft.com/office/2006/metadata/properties" xmlns:ns2="3dee1cc9-5711-43b5-a340-caee953640fc" xmlns:ns3="9193027e-53ca-4cf3-b42d-1bddfcb206b8" targetNamespace="http://schemas.microsoft.com/office/2006/metadata/properties" ma:root="true" ma:fieldsID="b671d895c7903e41dab9b7f591937213" ns2:_="" ns3:_="">
    <xsd:import namespace="3dee1cc9-5711-43b5-a340-caee953640fc"/>
    <xsd:import namespace="9193027e-53ca-4cf3-b42d-1bddfcb206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ee1cc9-5711-43b5-a340-caee95364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2435824-35aa-46e2-81ad-526648f7038f"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93027e-53ca-4cf3-b42d-1bddfcb206b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ec989d3a-d4df-4c17-99ce-d7539916c2ff}" ma:internalName="TaxCatchAll" ma:showField="CatchAllData" ma:web="9193027e-53ca-4cf3-b42d-1bddfcb206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193027e-53ca-4cf3-b42d-1bddfcb206b8" xsi:nil="true"/>
    <lcf76f155ced4ddcb4097134ff3c332f xmlns="3dee1cc9-5711-43b5-a340-caee953640f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7623C86-A12F-486A-A57E-8837B3F5CF0B}"/>
</file>

<file path=customXml/itemProps2.xml><?xml version="1.0" encoding="utf-8"?>
<ds:datastoreItem xmlns:ds="http://schemas.openxmlformats.org/officeDocument/2006/customXml" ds:itemID="{01A8E718-85CD-4369-B4A9-D3C115E674C1}"/>
</file>

<file path=customXml/itemProps3.xml><?xml version="1.0" encoding="utf-8"?>
<ds:datastoreItem xmlns:ds="http://schemas.openxmlformats.org/officeDocument/2006/customXml" ds:itemID="{4D9780EC-8211-4851-ACF8-72A347544479}"/>
</file>

<file path=docProps/app.xml><?xml version="1.0" encoding="utf-8"?>
<Properties xmlns="http://schemas.openxmlformats.org/officeDocument/2006/extended-properties" xmlns:vt="http://schemas.openxmlformats.org/officeDocument/2006/docPropsVTypes">
  <Template>TM03090434[[fn=Wood Type]]</Template>
  <TotalTime>238</TotalTime>
  <Words>1021</Words>
  <Application>Microsoft Office PowerPoint</Application>
  <PresentationFormat>Widescreen</PresentationFormat>
  <Paragraphs>59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Calibri</vt:lpstr>
      <vt:lpstr>Cambria</vt:lpstr>
      <vt:lpstr>Wingdings</vt:lpstr>
      <vt:lpstr>Wood Type</vt:lpstr>
      <vt:lpstr>Killeen ISD  Cash In Lieu Guidebook</vt:lpstr>
      <vt:lpstr>Terms Used</vt:lpstr>
      <vt:lpstr>Who qualifies for the Cash In Lieu Program?</vt:lpstr>
      <vt:lpstr>You must do ALL the following steps to participate in the CIL program:</vt:lpstr>
      <vt:lpstr>What is the correct way to submit documents?</vt:lpstr>
      <vt:lpstr>How do I know what the certificate of coverage the district is required to have on file should look like?</vt:lpstr>
      <vt:lpstr>Where does the money go if I do not do the correct steps to participate/miss the deadline?</vt:lpstr>
      <vt:lpstr>Please Note: FSA and CIL are two separate benefit options and are not correlated whatsoever. </vt:lpstr>
      <vt:lpstr>Key Takeaways</vt:lpstr>
      <vt:lpstr>PowerPoint Presentation</vt:lpstr>
    </vt:vector>
  </TitlesOfParts>
  <Company>Killeen 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Killeen ISD  Cash In Lieu Guidebook</dc:title>
  <dc:creator>Payne, Arianna M</dc:creator>
  <cp:lastModifiedBy>Payne, Arianna M</cp:lastModifiedBy>
  <cp:revision>6</cp:revision>
  <cp:lastPrinted>2024-05-31T18:15:04Z</cp:lastPrinted>
  <dcterms:created xsi:type="dcterms:W3CDTF">2024-04-15T21:12:46Z</dcterms:created>
  <dcterms:modified xsi:type="dcterms:W3CDTF">2024-06-26T17:32:57Z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0x01010064979EA368AA1A4F8A75D05EC3338F5D</vt:lpwstr>
  </property>
</Properties>
</file>