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8" r:id="rId2"/>
    <p:sldId id="277" r:id="rId3"/>
    <p:sldId id="280" r:id="rId4"/>
    <p:sldId id="282" r:id="rId5"/>
    <p:sldId id="284" r:id="rId6"/>
    <p:sldId id="286" r:id="rId7"/>
    <p:sldId id="283" r:id="rId8"/>
    <p:sldId id="288" r:id="rId9"/>
    <p:sldId id="285" r:id="rId10"/>
    <p:sldId id="290" r:id="rId11"/>
    <p:sldId id="287" r:id="rId12"/>
    <p:sldId id="292" r:id="rId13"/>
    <p:sldId id="293" r:id="rId14"/>
    <p:sldId id="289" r:id="rId15"/>
    <p:sldId id="294" r:id="rId16"/>
    <p:sldId id="295" r:id="rId17"/>
    <p:sldId id="296" r:id="rId18"/>
    <p:sldId id="297" r:id="rId19"/>
    <p:sldId id="298" r:id="rId20"/>
    <p:sldId id="299" r:id="rId21"/>
    <p:sldId id="300" r:id="rId22"/>
    <p:sldId id="301" r:id="rId23"/>
    <p:sldId id="302" r:id="rId24"/>
    <p:sldId id="303" r:id="rId25"/>
    <p:sldId id="307"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59D6B-A1F2-63D2-AC1A-9324B9D80E3F}" v="161" dt="2024-08-22T20:57:3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ABD8D-05EB-4059-BA92-29775497D5FA}" type="datetimeFigureOut">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0F4EC-14A3-43D0-8E70-147CF5225E25}" type="slidenum">
              <a:t>‹#›</a:t>
            </a:fld>
            <a:endParaRPr lang="en-US"/>
          </a:p>
        </p:txBody>
      </p:sp>
    </p:spTree>
    <p:extLst>
      <p:ext uri="{BB962C8B-B14F-4D97-AF65-F5344CB8AC3E}">
        <p14:creationId xmlns:p14="http://schemas.microsoft.com/office/powerpoint/2010/main" val="147608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249AA-7B78-4691-A510-D31DE5AEBB08}" type="slidenum">
              <a:rPr lang="en-US" smtClean="0"/>
              <a:t>6</a:t>
            </a:fld>
            <a:endParaRPr lang="en-US"/>
          </a:p>
        </p:txBody>
      </p:sp>
    </p:spTree>
    <p:extLst>
      <p:ext uri="{BB962C8B-B14F-4D97-AF65-F5344CB8AC3E}">
        <p14:creationId xmlns:p14="http://schemas.microsoft.com/office/powerpoint/2010/main" val="24637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0249AA-7B78-4691-A510-D31DE5AEBB08}" type="slidenum">
              <a:rPr lang="en-US" smtClean="0"/>
              <a:t>10</a:t>
            </a:fld>
            <a:endParaRPr lang="en-US"/>
          </a:p>
        </p:txBody>
      </p:sp>
    </p:spTree>
    <p:extLst>
      <p:ext uri="{BB962C8B-B14F-4D97-AF65-F5344CB8AC3E}">
        <p14:creationId xmlns:p14="http://schemas.microsoft.com/office/powerpoint/2010/main" val="109219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0"/>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33333" r="-33333"/>
            </a:stretch>
          </a:blipFill>
        </p:spPr>
        <p:txBody>
          <a:bodyPr/>
          <a:lstStyle/>
          <a:p>
            <a:endParaRPr lang="en-US" sz="1688"/>
          </a:p>
        </p:txBody>
      </p:sp>
      <p:grpSp>
        <p:nvGrpSpPr>
          <p:cNvPr id="3" name="Group 3"/>
          <p:cNvGrpSpPr/>
          <p:nvPr/>
        </p:nvGrpSpPr>
        <p:grpSpPr>
          <a:xfrm>
            <a:off x="1524000" y="0"/>
            <a:ext cx="4572000" cy="6858000"/>
            <a:chOff x="0" y="0"/>
            <a:chExt cx="2501817" cy="3752725"/>
          </a:xfrm>
        </p:grpSpPr>
        <p:sp>
          <p:nvSpPr>
            <p:cNvPr id="4" name="Freeform 4"/>
            <p:cNvSpPr/>
            <p:nvPr/>
          </p:nvSpPr>
          <p:spPr>
            <a:xfrm>
              <a:off x="0" y="0"/>
              <a:ext cx="2501817" cy="3752726"/>
            </a:xfrm>
            <a:custGeom>
              <a:avLst/>
              <a:gdLst/>
              <a:ahLst/>
              <a:cxnLst/>
              <a:rect l="l" t="t" r="r" b="b"/>
              <a:pathLst>
                <a:path w="2501817" h="3752726">
                  <a:moveTo>
                    <a:pt x="0" y="0"/>
                  </a:moveTo>
                  <a:lnTo>
                    <a:pt x="2501817" y="0"/>
                  </a:lnTo>
                  <a:lnTo>
                    <a:pt x="2501817" y="3752726"/>
                  </a:lnTo>
                  <a:lnTo>
                    <a:pt x="0" y="3752726"/>
                  </a:lnTo>
                  <a:close/>
                </a:path>
              </a:pathLst>
            </a:custGeom>
            <a:solidFill>
              <a:srgbClr val="203965"/>
            </a:solidFill>
          </p:spPr>
          <p:txBody>
            <a:bodyPr/>
            <a:lstStyle/>
            <a:p>
              <a:endParaRPr lang="en-US" sz="1688"/>
            </a:p>
          </p:txBody>
        </p:sp>
      </p:grpSp>
      <p:grpSp>
        <p:nvGrpSpPr>
          <p:cNvPr id="5" name="Group 5"/>
          <p:cNvGrpSpPr/>
          <p:nvPr/>
        </p:nvGrpSpPr>
        <p:grpSpPr>
          <a:xfrm>
            <a:off x="6096000" y="0"/>
            <a:ext cx="6858000" cy="68580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l="-27310" r="-22502"/>
              </a:stretch>
            </a:blipFill>
          </p:spPr>
          <p:txBody>
            <a:bodyPr/>
            <a:lstStyle/>
            <a:p>
              <a:endParaRPr lang="en-US" sz="1688"/>
            </a:p>
          </p:txBody>
        </p:sp>
      </p:grpSp>
      <p:sp>
        <p:nvSpPr>
          <p:cNvPr id="7" name="AutoShape 7"/>
          <p:cNvSpPr/>
          <p:nvPr/>
        </p:nvSpPr>
        <p:spPr>
          <a:xfrm rot="5400000">
            <a:off x="3918611" y="3835088"/>
            <a:ext cx="4354778" cy="0"/>
          </a:xfrm>
          <a:prstGeom prst="line">
            <a:avLst/>
          </a:prstGeom>
          <a:ln w="133350" cap="rnd">
            <a:solidFill>
              <a:srgbClr val="FEBF0E"/>
            </a:solidFill>
            <a:prstDash val="solid"/>
            <a:headEnd type="none" w="sm" len="sm"/>
            <a:tailEnd type="none" w="sm" len="sm"/>
          </a:ln>
        </p:spPr>
        <p:txBody>
          <a:bodyPr/>
          <a:lstStyle/>
          <a:p>
            <a:endParaRPr lang="en-US" sz="1688"/>
          </a:p>
        </p:txBody>
      </p:sp>
      <p:grpSp>
        <p:nvGrpSpPr>
          <p:cNvPr id="8" name="Group 8"/>
          <p:cNvGrpSpPr/>
          <p:nvPr/>
        </p:nvGrpSpPr>
        <p:grpSpPr>
          <a:xfrm>
            <a:off x="5316309" y="1118578"/>
            <a:ext cx="1559383" cy="155938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grpSp>
        <p:nvGrpSpPr>
          <p:cNvPr id="10" name="Group 10"/>
          <p:cNvGrpSpPr/>
          <p:nvPr/>
        </p:nvGrpSpPr>
        <p:grpSpPr>
          <a:xfrm>
            <a:off x="5409520" y="1211792"/>
            <a:ext cx="1372961" cy="1372956"/>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sz="1688"/>
            </a:p>
          </p:txBody>
        </p:sp>
      </p:grpSp>
      <p:sp>
        <p:nvSpPr>
          <p:cNvPr id="12" name="TextBox 12"/>
          <p:cNvSpPr txBox="1"/>
          <p:nvPr/>
        </p:nvSpPr>
        <p:spPr>
          <a:xfrm>
            <a:off x="2021558" y="1933988"/>
            <a:ext cx="3413073" cy="2449004"/>
          </a:xfrm>
          <a:prstGeom prst="rect">
            <a:avLst/>
          </a:prstGeom>
        </p:spPr>
        <p:txBody>
          <a:bodyPr wrap="square" lIns="0" tIns="0" rIns="0" bIns="0" rtlCol="0" anchor="t">
            <a:spAutoFit/>
          </a:bodyPr>
          <a:lstStyle/>
          <a:p>
            <a:pPr algn="l">
              <a:lnSpc>
                <a:spcPts val="3840"/>
              </a:lnSpc>
            </a:pPr>
            <a:r>
              <a:rPr lang="en-US" sz="3491" spc="-35">
                <a:solidFill>
                  <a:srgbClr val="FFFFFF"/>
                </a:solidFill>
                <a:latin typeface="Nunito Sans"/>
                <a:ea typeface="Nunito Sans"/>
                <a:cs typeface="Nunito Sans"/>
                <a:sym typeface="Nunito Sans"/>
              </a:rPr>
              <a:t>Campus Volunteer  Training </a:t>
            </a:r>
          </a:p>
          <a:p>
            <a:pPr algn="l">
              <a:lnSpc>
                <a:spcPts val="3840"/>
              </a:lnSpc>
            </a:pPr>
            <a:endParaRPr lang="en-US" sz="3491" spc="-35">
              <a:solidFill>
                <a:srgbClr val="FFFFFF"/>
              </a:solidFill>
              <a:latin typeface="Nunito Sans"/>
              <a:ea typeface="Nunito Sans"/>
              <a:cs typeface="Nunito Sans"/>
              <a:sym typeface="Nunito Sans"/>
            </a:endParaRPr>
          </a:p>
          <a:p>
            <a:pPr algn="l">
              <a:lnSpc>
                <a:spcPts val="3840"/>
              </a:lnSpc>
            </a:pPr>
            <a:endParaRPr lang="en-US" sz="3491" spc="-35">
              <a:solidFill>
                <a:srgbClr val="FFFFFF"/>
              </a:solidFill>
              <a:latin typeface="Nunito Sans"/>
              <a:ea typeface="Nunito Sans"/>
              <a:cs typeface="Nunito Sans"/>
              <a:sym typeface="Nunito Sans"/>
            </a:endParaRPr>
          </a:p>
        </p:txBody>
      </p:sp>
      <p:sp>
        <p:nvSpPr>
          <p:cNvPr id="13" name="TextBox 13"/>
          <p:cNvSpPr txBox="1"/>
          <p:nvPr/>
        </p:nvSpPr>
        <p:spPr>
          <a:xfrm>
            <a:off x="2021558" y="5536840"/>
            <a:ext cx="3797737" cy="265650"/>
          </a:xfrm>
          <a:prstGeom prst="rect">
            <a:avLst/>
          </a:prstGeom>
        </p:spPr>
        <p:txBody>
          <a:bodyPr wrap="square" lIns="0" tIns="0" rIns="0" bIns="0" rtlCol="0" anchor="t">
            <a:spAutoFit/>
          </a:bodyPr>
          <a:lstStyle/>
          <a:p>
            <a:pPr algn="l">
              <a:lnSpc>
                <a:spcPts val="2249"/>
              </a:lnSpc>
            </a:pPr>
            <a:r>
              <a:rPr lang="en-US" sz="1405">
                <a:solidFill>
                  <a:srgbClr val="FFFFFF"/>
                </a:solidFill>
                <a:latin typeface="Nunito Sans"/>
                <a:ea typeface="Nunito Sans"/>
                <a:cs typeface="Nunito Sans"/>
                <a:sym typeface="Nunito Sans"/>
              </a:rPr>
              <a:t>"Working together, we can make a difference!"</a:t>
            </a:r>
          </a:p>
        </p:txBody>
      </p:sp>
      <p:sp>
        <p:nvSpPr>
          <p:cNvPr id="14" name="TextBox 14"/>
          <p:cNvSpPr txBox="1"/>
          <p:nvPr/>
        </p:nvSpPr>
        <p:spPr>
          <a:xfrm>
            <a:off x="2021557" y="904773"/>
            <a:ext cx="1788443" cy="339773"/>
          </a:xfrm>
          <a:prstGeom prst="rect">
            <a:avLst/>
          </a:prstGeom>
        </p:spPr>
        <p:txBody>
          <a:bodyPr wrap="square" lIns="0" tIns="0" rIns="0" bIns="0" rtlCol="0" anchor="t">
            <a:spAutoFit/>
          </a:bodyPr>
          <a:lstStyle/>
          <a:p>
            <a:pPr algn="r">
              <a:lnSpc>
                <a:spcPts val="2565"/>
              </a:lnSpc>
            </a:pPr>
            <a:r>
              <a:rPr lang="en-US" sz="2332">
                <a:solidFill>
                  <a:srgbClr val="FFFFFF"/>
                </a:solidFill>
                <a:latin typeface="Nunito Sans Bold"/>
                <a:ea typeface="Nunito Sans Bold"/>
                <a:cs typeface="Nunito Sans Bold"/>
                <a:sym typeface="Nunito Sans Bold"/>
              </a:rPr>
              <a:t>KILLEEN ISD</a:t>
            </a:r>
          </a:p>
        </p:txBody>
      </p:sp>
      <p:sp>
        <p:nvSpPr>
          <p:cNvPr id="15" name="TextBox 15"/>
          <p:cNvSpPr txBox="1"/>
          <p:nvPr/>
        </p:nvSpPr>
        <p:spPr>
          <a:xfrm>
            <a:off x="2012835" y="3761407"/>
            <a:ext cx="3413073" cy="499752"/>
          </a:xfrm>
          <a:prstGeom prst="rect">
            <a:avLst/>
          </a:prstGeom>
        </p:spPr>
        <p:txBody>
          <a:bodyPr wrap="square" lIns="0" tIns="0" rIns="0" bIns="0" rtlCol="0" anchor="t">
            <a:spAutoFit/>
          </a:bodyPr>
          <a:lstStyle/>
          <a:p>
            <a:pPr algn="l">
              <a:lnSpc>
                <a:spcPts val="3840"/>
              </a:lnSpc>
            </a:pPr>
            <a:r>
              <a:rPr lang="en-US" sz="3491">
                <a:solidFill>
                  <a:srgbClr val="FEBF0E"/>
                </a:solidFill>
                <a:latin typeface="Nunito Sans Bold"/>
                <a:ea typeface="Nunito Sans Bold"/>
                <a:cs typeface="Nunito Sans Bold"/>
                <a:sym typeface="Nunito Sans Bold"/>
              </a:rPr>
              <a:t>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209800" y="306270"/>
            <a:ext cx="426378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VOLUNTEER</a:t>
            </a:r>
          </a:p>
        </p:txBody>
      </p:sp>
      <p:sp>
        <p:nvSpPr>
          <p:cNvPr id="5" name="TextBox 5"/>
          <p:cNvSpPr txBox="1"/>
          <p:nvPr/>
        </p:nvSpPr>
        <p:spPr>
          <a:xfrm>
            <a:off x="2209801" y="822695"/>
            <a:ext cx="4687165" cy="486865"/>
          </a:xfrm>
          <a:prstGeom prst="rect">
            <a:avLst/>
          </a:prstGeom>
        </p:spPr>
        <p:txBody>
          <a:bodyPr wrap="square" lIns="0" tIns="0" rIns="0" bIns="0" rtlCol="0" anchor="t">
            <a:spAutoFit/>
          </a:bodyPr>
          <a:lstStyle/>
          <a:p>
            <a:pPr algn="l">
              <a:lnSpc>
                <a:spcPts val="3746"/>
              </a:lnSpc>
            </a:pPr>
            <a:r>
              <a:rPr lang="en-US" sz="3406">
                <a:solidFill>
                  <a:srgbClr val="FEBF0E"/>
                </a:solidFill>
                <a:latin typeface="Nunito Sans Bold"/>
                <a:ea typeface="Nunito Sans Bold"/>
                <a:cs typeface="Nunito Sans Bold"/>
                <a:sym typeface="Nunito Sans Bold"/>
              </a:rPr>
              <a:t>SUCCESS</a:t>
            </a:r>
          </a:p>
        </p:txBody>
      </p:sp>
      <p:sp>
        <p:nvSpPr>
          <p:cNvPr id="6" name="TextBox 6"/>
          <p:cNvSpPr txBox="1"/>
          <p:nvPr/>
        </p:nvSpPr>
        <p:spPr>
          <a:xfrm>
            <a:off x="1784149" y="1978625"/>
            <a:ext cx="8883851" cy="3872855"/>
          </a:xfrm>
          <a:prstGeom prst="rect">
            <a:avLst/>
          </a:prstGeom>
        </p:spPr>
        <p:txBody>
          <a:bodyPr wrap="square" lIns="0" tIns="0" rIns="0" bIns="0" rtlCol="0" anchor="t">
            <a:spAutoFit/>
          </a:bodyPr>
          <a:lstStyle/>
          <a:p>
            <a:pPr algn="l">
              <a:lnSpc>
                <a:spcPts val="1895"/>
              </a:lnSpc>
            </a:pPr>
            <a:r>
              <a:rPr lang="en-US" sz="1579" spc="-15">
                <a:solidFill>
                  <a:srgbClr val="000000"/>
                </a:solidFill>
                <a:latin typeface="Open Sauce"/>
                <a:ea typeface="Open Sauce"/>
                <a:cs typeface="Open Sauce"/>
                <a:sym typeface="Open Sauce"/>
              </a:rPr>
              <a:t>Be reliable. Be on time. </a:t>
            </a:r>
          </a:p>
          <a:p>
            <a:pPr algn="l">
              <a:lnSpc>
                <a:spcPts val="1895"/>
              </a:lnSpc>
            </a:pPr>
            <a:endParaRPr lang="en-US" sz="1579" spc="-15">
              <a:solidFill>
                <a:srgbClr val="000000"/>
              </a:solidFill>
              <a:latin typeface="Open Sauce"/>
              <a:ea typeface="Open Sauce"/>
              <a:cs typeface="Open Sauce"/>
              <a:sym typeface="Open Sauce"/>
            </a:endParaRPr>
          </a:p>
          <a:p>
            <a:pPr algn="l">
              <a:lnSpc>
                <a:spcPts val="1895"/>
              </a:lnSpc>
            </a:pPr>
            <a:r>
              <a:rPr lang="en-US" sz="1579" spc="-15">
                <a:solidFill>
                  <a:srgbClr val="000000"/>
                </a:solidFill>
                <a:latin typeface="Open Sauce"/>
                <a:ea typeface="Open Sauce"/>
                <a:cs typeface="Open Sauce"/>
                <a:sym typeface="Open Sauce"/>
              </a:rPr>
              <a:t>Be a POSITIVE Role Model for Students</a:t>
            </a:r>
          </a:p>
          <a:p>
            <a:pPr algn="l">
              <a:lnSpc>
                <a:spcPts val="1895"/>
              </a:lnSpc>
            </a:pPr>
            <a:endParaRPr lang="en-US" sz="1579" spc="-15">
              <a:solidFill>
                <a:srgbClr val="000000"/>
              </a:solidFill>
              <a:latin typeface="Open Sauce"/>
              <a:ea typeface="Open Sauce"/>
              <a:cs typeface="Open Sauce"/>
              <a:sym typeface="Open Sauce"/>
            </a:endParaRPr>
          </a:p>
          <a:p>
            <a:pPr algn="l">
              <a:lnSpc>
                <a:spcPts val="1895"/>
              </a:lnSpc>
            </a:pPr>
            <a:r>
              <a:rPr lang="en-US" sz="1579" spc="-15">
                <a:solidFill>
                  <a:srgbClr val="000000"/>
                </a:solidFill>
                <a:latin typeface="Open Sauce"/>
                <a:ea typeface="Open Sauce"/>
                <a:cs typeface="Open Sauce"/>
                <a:sym typeface="Open Sauce"/>
              </a:rPr>
              <a:t>Set a good example in appearance, behavior, and speech.</a:t>
            </a:r>
          </a:p>
          <a:p>
            <a:pPr algn="l">
              <a:lnSpc>
                <a:spcPts val="1895"/>
              </a:lnSpc>
            </a:pPr>
            <a:endParaRPr lang="en-US" sz="1579" spc="-15">
              <a:solidFill>
                <a:srgbClr val="000000"/>
              </a:solidFill>
              <a:latin typeface="Open Sauce"/>
              <a:ea typeface="Open Sauce"/>
              <a:cs typeface="Open Sauce"/>
              <a:sym typeface="Open Sauce"/>
            </a:endParaRPr>
          </a:p>
          <a:p>
            <a:pPr algn="l">
              <a:lnSpc>
                <a:spcPts val="1895"/>
              </a:lnSpc>
            </a:pPr>
            <a:r>
              <a:rPr lang="en-US" sz="1579" spc="-15">
                <a:solidFill>
                  <a:srgbClr val="000000"/>
                </a:solidFill>
                <a:latin typeface="Open Sauce"/>
                <a:ea typeface="Open Sauce"/>
                <a:cs typeface="Open Sauce"/>
                <a:sym typeface="Open Sauce"/>
              </a:rPr>
              <a:t>Respect all students and their parents regardless of socio-economic status, race, cultural background, heritage, religion, etc.</a:t>
            </a:r>
          </a:p>
          <a:p>
            <a:pPr algn="l">
              <a:lnSpc>
                <a:spcPts val="1895"/>
              </a:lnSpc>
            </a:pPr>
            <a:endParaRPr lang="en-US" sz="1579" spc="-15">
              <a:solidFill>
                <a:srgbClr val="000000"/>
              </a:solidFill>
              <a:latin typeface="Open Sauce"/>
              <a:ea typeface="Open Sauce"/>
              <a:cs typeface="Open Sauce"/>
              <a:sym typeface="Open Sauce"/>
            </a:endParaRPr>
          </a:p>
          <a:p>
            <a:pPr algn="l">
              <a:lnSpc>
                <a:spcPts val="1900"/>
              </a:lnSpc>
            </a:pPr>
            <a:r>
              <a:rPr lang="en-US" sz="1583" spc="-15">
                <a:solidFill>
                  <a:srgbClr val="000000"/>
                </a:solidFill>
                <a:latin typeface="Open Sauce"/>
                <a:ea typeface="Open Sauce"/>
                <a:cs typeface="Open Sauce"/>
                <a:sym typeface="Open Sauce"/>
              </a:rPr>
              <a:t>Follow the policies and procedures at your school.</a:t>
            </a:r>
          </a:p>
          <a:p>
            <a:pPr algn="l">
              <a:lnSpc>
                <a:spcPts val="1895"/>
              </a:lnSpc>
            </a:pPr>
            <a:endParaRPr lang="en-US" sz="1583" spc="-15">
              <a:solidFill>
                <a:srgbClr val="000000"/>
              </a:solidFill>
              <a:latin typeface="Open Sauce"/>
              <a:ea typeface="Open Sauce"/>
              <a:cs typeface="Open Sauce"/>
              <a:sym typeface="Open Sauce"/>
            </a:endParaRPr>
          </a:p>
          <a:p>
            <a:pPr algn="l">
              <a:lnSpc>
                <a:spcPts val="1895"/>
              </a:lnSpc>
            </a:pPr>
            <a:r>
              <a:rPr lang="en-US" sz="1579" spc="-15">
                <a:solidFill>
                  <a:srgbClr val="000000"/>
                </a:solidFill>
                <a:latin typeface="Open Sauce"/>
                <a:ea typeface="Open Sauce"/>
                <a:cs typeface="Open Sauce"/>
                <a:sym typeface="Open Sauce"/>
              </a:rPr>
              <a:t>When a question or concern arises, please contact the volunteer coordinator. </a:t>
            </a:r>
          </a:p>
          <a:p>
            <a:pPr algn="l">
              <a:lnSpc>
                <a:spcPts val="1895"/>
              </a:lnSpc>
            </a:pPr>
            <a:endParaRPr lang="en-US" sz="1579" spc="-15">
              <a:solidFill>
                <a:srgbClr val="000000"/>
              </a:solidFill>
              <a:latin typeface="Open Sauce"/>
              <a:ea typeface="Open Sauce"/>
              <a:cs typeface="Open Sauce"/>
              <a:sym typeface="Open Sauce"/>
            </a:endParaRPr>
          </a:p>
          <a:p>
            <a:pPr algn="l">
              <a:lnSpc>
                <a:spcPts val="1895"/>
              </a:lnSpc>
            </a:pPr>
            <a:r>
              <a:rPr lang="en-US" sz="1579" spc="-15">
                <a:solidFill>
                  <a:srgbClr val="000000"/>
                </a:solidFill>
                <a:latin typeface="Open Sauce"/>
                <a:ea typeface="Open Sauce"/>
                <a:cs typeface="Open Sauce"/>
                <a:sym typeface="Open Sauce"/>
              </a:rPr>
              <a:t>Do not bring other children or adults when you volunteer. </a:t>
            </a:r>
          </a:p>
          <a:p>
            <a:pPr algn="l">
              <a:lnSpc>
                <a:spcPts val="1895"/>
              </a:lnSpc>
            </a:pPr>
            <a:r>
              <a:rPr lang="en-US" sz="1579" spc="-15">
                <a:solidFill>
                  <a:srgbClr val="000000"/>
                </a:solidFill>
                <a:latin typeface="Open Sauce"/>
                <a:ea typeface="Open Sauce"/>
                <a:cs typeface="Open Sauce"/>
                <a:sym typeface="Open Sauce"/>
              </a:rPr>
              <a:t>*The principal has the authority to make an exception.</a:t>
            </a:r>
          </a:p>
          <a:p>
            <a:pPr algn="l">
              <a:lnSpc>
                <a:spcPts val="1670"/>
              </a:lnSpc>
              <a:spcBef>
                <a:spcPct val="0"/>
              </a:spcBef>
            </a:pPr>
            <a:endParaRPr lang="en-US" sz="1579" spc="-15">
              <a:solidFill>
                <a:srgbClr val="000000"/>
              </a:solidFill>
              <a:latin typeface="Open Sauce"/>
              <a:ea typeface="Open Sauce"/>
              <a:cs typeface="Open Sauce"/>
              <a:sym typeface="Open Sauce"/>
            </a:endParaRP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3"/>
            <a:stretch>
              <a:fillRect/>
            </a:stretch>
          </a:blipFill>
        </p:spPr>
        <p:txBody>
          <a:bodyPr/>
          <a:lstStyle/>
          <a:p>
            <a:endParaRPr lang="en-US" sz="1688"/>
          </a:p>
        </p:txBody>
      </p:sp>
      <p:sp>
        <p:nvSpPr>
          <p:cNvPr id="8" name="Freeform 8"/>
          <p:cNvSpPr/>
          <p:nvPr/>
        </p:nvSpPr>
        <p:spPr>
          <a:xfrm>
            <a:off x="8918446" y="-1602032"/>
            <a:ext cx="9144000" cy="1980658"/>
          </a:xfrm>
          <a:custGeom>
            <a:avLst/>
            <a:gdLst/>
            <a:ahLst/>
            <a:cxnLst/>
            <a:rect l="l" t="t" r="r" b="b"/>
            <a:pathLst>
              <a:path w="9753600" h="2112702">
                <a:moveTo>
                  <a:pt x="0" y="0"/>
                </a:moveTo>
                <a:lnTo>
                  <a:pt x="9753600" y="0"/>
                </a:lnTo>
                <a:lnTo>
                  <a:pt x="9753600" y="2112702"/>
                </a:lnTo>
                <a:lnTo>
                  <a:pt x="0" y="2112702"/>
                </a:lnTo>
                <a:lnTo>
                  <a:pt x="0" y="0"/>
                </a:lnTo>
                <a:close/>
              </a:path>
            </a:pathLst>
          </a:custGeom>
          <a:blipFill>
            <a:blip r:embed="rId4">
              <a:alphaModFix amt="9999"/>
            </a:blip>
            <a:stretch>
              <a:fillRect t="-163523" b="-44637"/>
            </a:stretch>
          </a:blipFill>
        </p:spPr>
        <p:txBody>
          <a:bodyPr/>
          <a:lstStyle/>
          <a:p>
            <a:endParaRPr lang="en-US" sz="1688"/>
          </a:p>
        </p:txBody>
      </p:sp>
    </p:spTree>
    <p:extLst>
      <p:ext uri="{BB962C8B-B14F-4D97-AF65-F5344CB8AC3E}">
        <p14:creationId xmlns:p14="http://schemas.microsoft.com/office/powerpoint/2010/main" val="230118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209800" y="306270"/>
            <a:ext cx="426378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FIELD TRIP </a:t>
            </a:r>
          </a:p>
        </p:txBody>
      </p:sp>
      <p:sp>
        <p:nvSpPr>
          <p:cNvPr id="5" name="TextBox 5"/>
          <p:cNvSpPr txBox="1"/>
          <p:nvPr/>
        </p:nvSpPr>
        <p:spPr>
          <a:xfrm>
            <a:off x="2209801" y="822695"/>
            <a:ext cx="4687165" cy="486865"/>
          </a:xfrm>
          <a:prstGeom prst="rect">
            <a:avLst/>
          </a:prstGeom>
        </p:spPr>
        <p:txBody>
          <a:bodyPr wrap="square" lIns="0" tIns="0" rIns="0" bIns="0" rtlCol="0" anchor="t">
            <a:spAutoFit/>
          </a:bodyPr>
          <a:lstStyle/>
          <a:p>
            <a:pPr algn="l">
              <a:lnSpc>
                <a:spcPts val="3746"/>
              </a:lnSpc>
            </a:pPr>
            <a:r>
              <a:rPr lang="en-US" sz="3406">
                <a:solidFill>
                  <a:srgbClr val="FEBF0E"/>
                </a:solidFill>
                <a:latin typeface="Nunito Sans Bold"/>
                <a:ea typeface="Nunito Sans Bold"/>
                <a:cs typeface="Nunito Sans Bold"/>
                <a:sym typeface="Nunito Sans Bold"/>
              </a:rPr>
              <a:t>SUCCESS</a:t>
            </a:r>
          </a:p>
        </p:txBody>
      </p:sp>
      <p:sp>
        <p:nvSpPr>
          <p:cNvPr id="6" name="TextBox 6"/>
          <p:cNvSpPr txBox="1"/>
          <p:nvPr/>
        </p:nvSpPr>
        <p:spPr>
          <a:xfrm>
            <a:off x="1598494" y="1980658"/>
            <a:ext cx="8449298" cy="3762825"/>
          </a:xfrm>
          <a:prstGeom prst="rect">
            <a:avLst/>
          </a:prstGeom>
        </p:spPr>
        <p:txBody>
          <a:bodyPr wrap="square" lIns="0" tIns="0" rIns="0" bIns="0" rtlCol="0" anchor="t">
            <a:spAutoFit/>
          </a:bodyPr>
          <a:lstStyle/>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Confirm the date, time, and location of the field trip</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Dress comfortably, but appropriately</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Sign in at the school front office</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Follow the instructions of the staff</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Be prepared to support/assist the staff and students</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Reinforce field trip expectations</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Stay alert and proactive</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Remain in line of sight of the staff</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Report concerns or problems to the staff</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Allow the staff to handle behavior consequences</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Understand the importance of confidentiality</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When in doubt, ask questions</a:t>
            </a:r>
          </a:p>
          <a:p>
            <a:pPr algn="l">
              <a:lnSpc>
                <a:spcPts val="1782"/>
              </a:lnSpc>
            </a:pPr>
            <a:endParaRPr lang="en-US" sz="1673" spc="-16">
              <a:solidFill>
                <a:srgbClr val="000000"/>
              </a:solidFill>
              <a:latin typeface="Open Sauce"/>
              <a:ea typeface="Open Sauce"/>
              <a:cs typeface="Open Sauce"/>
              <a:sym typeface="Open Sauce"/>
            </a:endParaRPr>
          </a:p>
          <a:p>
            <a:pPr algn="l">
              <a:lnSpc>
                <a:spcPts val="1782"/>
              </a:lnSpc>
            </a:pPr>
            <a:r>
              <a:rPr lang="en-US" sz="1485" spc="-14">
                <a:solidFill>
                  <a:srgbClr val="000000"/>
                </a:solidFill>
                <a:latin typeface="Open Sauce"/>
                <a:ea typeface="Open Sauce"/>
                <a:cs typeface="Open Sauce"/>
                <a:sym typeface="Open Sauce"/>
              </a:rPr>
              <a:t>Completion of the volunteer requirements does not guarantee volunteer service opportunities.</a:t>
            </a:r>
          </a:p>
          <a:p>
            <a:pPr algn="l">
              <a:lnSpc>
                <a:spcPts val="1782"/>
              </a:lnSpc>
            </a:pPr>
            <a:r>
              <a:rPr lang="en-US" sz="1485" spc="-14">
                <a:solidFill>
                  <a:srgbClr val="000000"/>
                </a:solidFill>
                <a:latin typeface="Open Sauce"/>
                <a:ea typeface="Open Sauce"/>
                <a:cs typeface="Open Sauce"/>
                <a:sym typeface="Open Sauce"/>
              </a:rPr>
              <a:t>The principal will determine the number of volunteers needed for a field trip. </a:t>
            </a: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1900619" y="357129"/>
            <a:ext cx="4263787" cy="486543"/>
          </a:xfrm>
          <a:prstGeom prst="rect">
            <a:avLst/>
          </a:prstGeom>
        </p:spPr>
        <p:txBody>
          <a:bodyPr wrap="square" lIns="0" tIns="0" rIns="0" bIns="0" rtlCol="0" anchor="t">
            <a:spAutoFit/>
          </a:bodyPr>
          <a:lstStyle/>
          <a:p>
            <a:pPr algn="l">
              <a:lnSpc>
                <a:spcPts val="3737"/>
              </a:lnSpc>
            </a:pPr>
            <a:r>
              <a:rPr lang="en-US" sz="3398">
                <a:solidFill>
                  <a:srgbClr val="FFB81C"/>
                </a:solidFill>
                <a:latin typeface="Nunito Sans Bold"/>
                <a:ea typeface="Nunito Sans Bold"/>
                <a:cs typeface="Nunito Sans Bold"/>
                <a:sym typeface="Nunito Sans Bold"/>
              </a:rPr>
              <a:t>CONFIDENTIALITY</a:t>
            </a:r>
          </a:p>
        </p:txBody>
      </p:sp>
      <p:sp>
        <p:nvSpPr>
          <p:cNvPr id="5" name="Freeform 5"/>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
        <p:nvSpPr>
          <p:cNvPr id="6" name="TextBox 6"/>
          <p:cNvSpPr txBox="1"/>
          <p:nvPr/>
        </p:nvSpPr>
        <p:spPr>
          <a:xfrm>
            <a:off x="1660811" y="1892011"/>
            <a:ext cx="9007189" cy="2616101"/>
          </a:xfrm>
          <a:prstGeom prst="rect">
            <a:avLst/>
          </a:prstGeom>
        </p:spPr>
        <p:txBody>
          <a:bodyPr wrap="square" lIns="0" tIns="0" rIns="0" bIns="0" rtlCol="0" anchor="t">
            <a:spAutoFit/>
          </a:bodyPr>
          <a:lstStyle/>
          <a:p>
            <a:pPr algn="l">
              <a:lnSpc>
                <a:spcPts val="1742"/>
              </a:lnSpc>
              <a:spcBef>
                <a:spcPct val="0"/>
              </a:spcBef>
            </a:pPr>
            <a:endParaRPr sz="1688"/>
          </a:p>
          <a:p>
            <a:pPr algn="l">
              <a:lnSpc>
                <a:spcPts val="1742"/>
              </a:lnSpc>
              <a:spcBef>
                <a:spcPct val="0"/>
              </a:spcBef>
            </a:pPr>
            <a:r>
              <a:rPr lang="en-US" sz="1583">
                <a:solidFill>
                  <a:srgbClr val="000000"/>
                </a:solidFill>
                <a:latin typeface="Open Sauce"/>
                <a:ea typeface="Open Sauce"/>
                <a:cs typeface="Open Sauce"/>
                <a:sym typeface="Open Sauce"/>
              </a:rPr>
              <a:t>Understand the Importance of </a:t>
            </a:r>
            <a:r>
              <a:rPr lang="en-US" sz="1583">
                <a:solidFill>
                  <a:schemeClr val="accent2"/>
                </a:solidFill>
                <a:latin typeface="Open Sauce"/>
                <a:ea typeface="Open Sauce"/>
                <a:cs typeface="Open Sauce"/>
                <a:sym typeface="Open Sauce"/>
              </a:rPr>
              <a:t>CONFIDENTIALITY</a:t>
            </a:r>
          </a:p>
          <a:p>
            <a:pPr algn="l">
              <a:lnSpc>
                <a:spcPts val="1742"/>
              </a:lnSpc>
              <a:spcBef>
                <a:spcPct val="0"/>
              </a:spcBef>
            </a:pPr>
            <a:endParaRPr lang="en-US" sz="1583">
              <a:solidFill>
                <a:srgbClr val="000000"/>
              </a:solidFill>
              <a:latin typeface="Open Sauce"/>
              <a:ea typeface="Open Sauce"/>
              <a:cs typeface="Open Sauce"/>
              <a:sym typeface="Open Sauce"/>
            </a:endParaRPr>
          </a:p>
          <a:p>
            <a:pPr algn="l">
              <a:lnSpc>
                <a:spcPts val="1742"/>
              </a:lnSpc>
              <a:spcBef>
                <a:spcPct val="0"/>
              </a:spcBef>
            </a:pPr>
            <a:r>
              <a:rPr lang="en-US" sz="1583">
                <a:solidFill>
                  <a:srgbClr val="000000"/>
                </a:solidFill>
                <a:latin typeface="Open Sauce"/>
                <a:ea typeface="Open Sauce"/>
                <a:cs typeface="Open Sauce"/>
                <a:sym typeface="Open Sauce"/>
              </a:rPr>
              <a:t>•Do not discuss staff, students, or school affairs with anyone except the appropriate staff member.</a:t>
            </a:r>
          </a:p>
          <a:p>
            <a:pPr algn="l">
              <a:lnSpc>
                <a:spcPts val="1742"/>
              </a:lnSpc>
              <a:spcBef>
                <a:spcPct val="0"/>
              </a:spcBef>
            </a:pPr>
            <a:endParaRPr lang="en-US" sz="1583">
              <a:solidFill>
                <a:srgbClr val="000000"/>
              </a:solidFill>
              <a:latin typeface="Open Sauce"/>
              <a:ea typeface="Open Sauce"/>
              <a:cs typeface="Open Sauce"/>
              <a:sym typeface="Open Sauce"/>
            </a:endParaRPr>
          </a:p>
          <a:p>
            <a:pPr algn="l">
              <a:lnSpc>
                <a:spcPts val="1742"/>
              </a:lnSpc>
              <a:spcBef>
                <a:spcPct val="0"/>
              </a:spcBef>
            </a:pPr>
            <a:r>
              <a:rPr lang="en-US" sz="1583">
                <a:solidFill>
                  <a:srgbClr val="000000"/>
                </a:solidFill>
                <a:latin typeface="Open Sauce"/>
                <a:ea typeface="Open Sauce"/>
                <a:cs typeface="Open Sauce"/>
                <a:sym typeface="Open Sauce"/>
              </a:rPr>
              <a:t>•When it is necessary to discuss confidential information, do so in a professional and problem-solving manner – and ONLY with staff who need to know. </a:t>
            </a:r>
          </a:p>
          <a:p>
            <a:pPr algn="l">
              <a:lnSpc>
                <a:spcPts val="1742"/>
              </a:lnSpc>
              <a:spcBef>
                <a:spcPct val="0"/>
              </a:spcBef>
            </a:pPr>
            <a:endParaRPr lang="en-US" sz="1583">
              <a:solidFill>
                <a:srgbClr val="000000"/>
              </a:solidFill>
              <a:latin typeface="Open Sauce"/>
              <a:ea typeface="Open Sauce"/>
              <a:cs typeface="Open Sauce"/>
              <a:sym typeface="Open Sauce"/>
            </a:endParaRPr>
          </a:p>
          <a:p>
            <a:pPr algn="l">
              <a:lnSpc>
                <a:spcPts val="1742"/>
              </a:lnSpc>
              <a:spcBef>
                <a:spcPct val="0"/>
              </a:spcBef>
            </a:pPr>
            <a:r>
              <a:rPr lang="en-US" sz="1583">
                <a:solidFill>
                  <a:srgbClr val="000000"/>
                </a:solidFill>
                <a:latin typeface="Open Sauce"/>
                <a:ea typeface="Open Sauce"/>
                <a:cs typeface="Open Sauce"/>
                <a:sym typeface="Open Sauce"/>
              </a:rPr>
              <a:t>•As a general rule, what is seen and heard in your area of service…stays within the area of service. </a:t>
            </a:r>
          </a:p>
          <a:p>
            <a:pPr algn="l">
              <a:lnSpc>
                <a:spcPts val="1742"/>
              </a:lnSpc>
              <a:spcBef>
                <a:spcPct val="0"/>
              </a:spcBef>
            </a:pPr>
            <a:endParaRPr lang="en-US" sz="1583">
              <a:solidFill>
                <a:srgbClr val="000000"/>
              </a:solidFill>
              <a:latin typeface="Open Sauce"/>
              <a:ea typeface="Open Sauce"/>
              <a:cs typeface="Open Sauce"/>
              <a:sym typeface="Open Sauce"/>
            </a:endParaRPr>
          </a:p>
          <a:p>
            <a:pPr algn="l">
              <a:lnSpc>
                <a:spcPts val="1742"/>
              </a:lnSpc>
              <a:spcBef>
                <a:spcPct val="0"/>
              </a:spcBef>
            </a:pPr>
            <a:r>
              <a:rPr lang="en-US" sz="1583">
                <a:solidFill>
                  <a:srgbClr val="000000"/>
                </a:solidFill>
                <a:latin typeface="Open Sauce"/>
                <a:ea typeface="Open Sauce"/>
                <a:cs typeface="Open Sauce"/>
                <a:sym typeface="Open Sauce"/>
              </a:rPr>
              <a:t>•EXCEPTION: Anything that may negatively impact students or staff members must immediately be shared with the volunteer coordinator, the campus principal, or other available administrator. </a:t>
            </a:r>
          </a:p>
        </p:txBody>
      </p:sp>
    </p:spTree>
    <p:extLst>
      <p:ext uri="{BB962C8B-B14F-4D97-AF65-F5344CB8AC3E}">
        <p14:creationId xmlns:p14="http://schemas.microsoft.com/office/powerpoint/2010/main" val="380035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209801" y="509624"/>
            <a:ext cx="5505700"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VOLUNTEER</a:t>
            </a:r>
          </a:p>
        </p:txBody>
      </p:sp>
      <p:sp>
        <p:nvSpPr>
          <p:cNvPr id="5" name="TextBox 5"/>
          <p:cNvSpPr txBox="1"/>
          <p:nvPr/>
        </p:nvSpPr>
        <p:spPr>
          <a:xfrm>
            <a:off x="2209800" y="1026048"/>
            <a:ext cx="2906765" cy="486543"/>
          </a:xfrm>
          <a:prstGeom prst="rect">
            <a:avLst/>
          </a:prstGeom>
        </p:spPr>
        <p:txBody>
          <a:bodyPr wrap="square" lIns="0" tIns="0" rIns="0" bIns="0" rtlCol="0" anchor="t">
            <a:spAutoFit/>
          </a:bodyPr>
          <a:lstStyle/>
          <a:p>
            <a:pPr algn="l">
              <a:lnSpc>
                <a:spcPts val="3737"/>
              </a:lnSpc>
            </a:pPr>
            <a:r>
              <a:rPr lang="en-US" sz="3398">
                <a:solidFill>
                  <a:srgbClr val="FEBF0E"/>
                </a:solidFill>
                <a:latin typeface="Nunito Sans Bold"/>
                <a:ea typeface="Nunito Sans Bold"/>
                <a:cs typeface="Nunito Sans Bold"/>
                <a:sym typeface="Nunito Sans Bold"/>
              </a:rPr>
              <a:t>HANDBOOK</a:t>
            </a:r>
          </a:p>
        </p:txBody>
      </p:sp>
      <p:sp>
        <p:nvSpPr>
          <p:cNvPr id="6" name="TextBox 6"/>
          <p:cNvSpPr txBox="1"/>
          <p:nvPr/>
        </p:nvSpPr>
        <p:spPr>
          <a:xfrm>
            <a:off x="1905566" y="1824733"/>
            <a:ext cx="7884635" cy="4657622"/>
          </a:xfrm>
          <a:prstGeom prst="rect">
            <a:avLst/>
          </a:prstGeom>
        </p:spPr>
        <p:txBody>
          <a:bodyPr wrap="square" lIns="0" tIns="0" rIns="0" bIns="0" rtlCol="0" anchor="t">
            <a:spAutoFit/>
          </a:bodyPr>
          <a:lstStyle/>
          <a:p>
            <a:pPr algn="l">
              <a:lnSpc>
                <a:spcPts val="2590"/>
              </a:lnSpc>
            </a:pPr>
            <a:endParaRPr sz="1688"/>
          </a:p>
          <a:p>
            <a:pPr algn="l">
              <a:lnSpc>
                <a:spcPts val="2590"/>
              </a:lnSpc>
            </a:pPr>
            <a:r>
              <a:rPr lang="en-US" sz="2158" spc="-22">
                <a:solidFill>
                  <a:srgbClr val="000000"/>
                </a:solidFill>
                <a:latin typeface="Open Sauce"/>
                <a:ea typeface="Open Sauce"/>
                <a:cs typeface="Open Sauce"/>
                <a:sym typeface="Open Sauce"/>
              </a:rPr>
              <a:t>If you can’t immediately contact your volunteer coordinator…</a:t>
            </a:r>
          </a:p>
          <a:p>
            <a:pPr algn="l">
              <a:lnSpc>
                <a:spcPts val="2590"/>
              </a:lnSpc>
            </a:pPr>
            <a:r>
              <a:rPr lang="en-US" sz="2158" spc="-22">
                <a:solidFill>
                  <a:srgbClr val="000000"/>
                </a:solidFill>
                <a:latin typeface="Open Sauce"/>
                <a:ea typeface="Open Sauce"/>
                <a:cs typeface="Open Sauce"/>
                <a:sym typeface="Open Sauce"/>
              </a:rPr>
              <a:t>Review your volunteer handbook.</a:t>
            </a:r>
          </a:p>
          <a:p>
            <a:pPr algn="l">
              <a:lnSpc>
                <a:spcPts val="2590"/>
              </a:lnSpc>
            </a:pPr>
            <a:endParaRPr lang="en-US" sz="2158" spc="-22">
              <a:solidFill>
                <a:srgbClr val="000000"/>
              </a:solidFill>
              <a:latin typeface="Open Sauce"/>
              <a:ea typeface="Open Sauce"/>
              <a:cs typeface="Open Sauce"/>
              <a:sym typeface="Open Sauce"/>
            </a:endParaRPr>
          </a:p>
          <a:p>
            <a:pPr algn="l">
              <a:lnSpc>
                <a:spcPts val="2590"/>
              </a:lnSpc>
            </a:pPr>
            <a:r>
              <a:rPr lang="en-US" sz="2158" spc="-22">
                <a:solidFill>
                  <a:srgbClr val="000000"/>
                </a:solidFill>
                <a:latin typeface="Open Sauce"/>
                <a:ea typeface="Open Sauce"/>
                <a:cs typeface="Open Sauce"/>
                <a:sym typeface="Open Sauce"/>
              </a:rPr>
              <a:t>Page 3 - Organization of the Program </a:t>
            </a:r>
          </a:p>
          <a:p>
            <a:pPr algn="l">
              <a:lnSpc>
                <a:spcPts val="2590"/>
              </a:lnSpc>
            </a:pPr>
            <a:r>
              <a:rPr lang="en-US" sz="2158" spc="-22">
                <a:solidFill>
                  <a:srgbClr val="000000"/>
                </a:solidFill>
                <a:latin typeface="Open Sauce"/>
                <a:ea typeface="Open Sauce"/>
                <a:cs typeface="Open Sauce"/>
                <a:sym typeface="Open Sauce"/>
              </a:rPr>
              <a:t>Page 5 - Benefits For Volunteers</a:t>
            </a:r>
          </a:p>
          <a:p>
            <a:pPr algn="l">
              <a:lnSpc>
                <a:spcPts val="2590"/>
              </a:lnSpc>
            </a:pPr>
            <a:r>
              <a:rPr lang="en-US" sz="2158" spc="-22">
                <a:solidFill>
                  <a:srgbClr val="000000"/>
                </a:solidFill>
                <a:latin typeface="Open Sauce"/>
                <a:ea typeface="Open Sauce"/>
                <a:cs typeface="Open Sauce"/>
                <a:sym typeface="Open Sauce"/>
              </a:rPr>
              <a:t>Page 6 - Standards of Behavior</a:t>
            </a:r>
          </a:p>
          <a:p>
            <a:pPr algn="l">
              <a:lnSpc>
                <a:spcPts val="2590"/>
              </a:lnSpc>
            </a:pPr>
            <a:r>
              <a:rPr lang="en-US" sz="2158" spc="-22">
                <a:solidFill>
                  <a:srgbClr val="000000"/>
                </a:solidFill>
                <a:latin typeface="Open Sauce"/>
                <a:ea typeface="Open Sauce"/>
                <a:cs typeface="Open Sauce"/>
                <a:sym typeface="Open Sauce"/>
              </a:rPr>
              <a:t>Page 7 - Criminal Trespass </a:t>
            </a:r>
          </a:p>
          <a:p>
            <a:pPr algn="l">
              <a:lnSpc>
                <a:spcPts val="2590"/>
              </a:lnSpc>
            </a:pPr>
            <a:r>
              <a:rPr lang="en-US" sz="2158" spc="-22">
                <a:solidFill>
                  <a:srgbClr val="000000"/>
                </a:solidFill>
                <a:latin typeface="Open Sauce"/>
                <a:ea typeface="Open Sauce"/>
                <a:cs typeface="Open Sauce"/>
                <a:sym typeface="Open Sauce"/>
              </a:rPr>
              <a:t>Page 8 - Guidelines for Volunteers</a:t>
            </a:r>
          </a:p>
          <a:p>
            <a:pPr algn="l">
              <a:lnSpc>
                <a:spcPts val="2590"/>
              </a:lnSpc>
            </a:pPr>
            <a:r>
              <a:rPr lang="en-US" sz="2158" spc="-22">
                <a:solidFill>
                  <a:srgbClr val="000000"/>
                </a:solidFill>
                <a:latin typeface="Open Sauce"/>
                <a:ea typeface="Open Sauce"/>
                <a:cs typeface="Open Sauce"/>
                <a:sym typeface="Open Sauce"/>
              </a:rPr>
              <a:t>Page 10 - Sign-In Procedures</a:t>
            </a:r>
          </a:p>
          <a:p>
            <a:pPr algn="l">
              <a:lnSpc>
                <a:spcPts val="2590"/>
              </a:lnSpc>
            </a:pPr>
            <a:r>
              <a:rPr lang="en-US" sz="2158" spc="-22">
                <a:solidFill>
                  <a:srgbClr val="000000"/>
                </a:solidFill>
                <a:latin typeface="Open Sauce"/>
                <a:ea typeface="Open Sauce"/>
                <a:cs typeface="Open Sauce"/>
                <a:sym typeface="Open Sauce"/>
              </a:rPr>
              <a:t>Page 10 - Field Trip Volunteers</a:t>
            </a:r>
          </a:p>
          <a:p>
            <a:pPr algn="l">
              <a:lnSpc>
                <a:spcPts val="2590"/>
              </a:lnSpc>
            </a:pPr>
            <a:r>
              <a:rPr lang="en-US" sz="2158" spc="-22">
                <a:solidFill>
                  <a:srgbClr val="000000"/>
                </a:solidFill>
                <a:latin typeface="Open Sauce"/>
                <a:ea typeface="Open Sauce"/>
                <a:cs typeface="Open Sauce"/>
                <a:sym typeface="Open Sauce"/>
              </a:rPr>
              <a:t>Page 11 - Keys to Field Trip Success</a:t>
            </a:r>
          </a:p>
          <a:p>
            <a:pPr algn="l">
              <a:lnSpc>
                <a:spcPts val="2590"/>
              </a:lnSpc>
            </a:pPr>
            <a:r>
              <a:rPr lang="en-US" sz="2158" spc="-22">
                <a:solidFill>
                  <a:srgbClr val="000000"/>
                </a:solidFill>
                <a:latin typeface="Open Sauce"/>
                <a:ea typeface="Open Sauce"/>
                <a:cs typeface="Open Sauce"/>
                <a:sym typeface="Open Sauce"/>
              </a:rPr>
              <a:t>Page 13 - Important Contacts and Numbers</a:t>
            </a:r>
          </a:p>
          <a:p>
            <a:pPr algn="l">
              <a:lnSpc>
                <a:spcPts val="2590"/>
              </a:lnSpc>
              <a:spcBef>
                <a:spcPct val="0"/>
              </a:spcBef>
            </a:pPr>
            <a:endParaRPr lang="en-US" sz="2158" spc="-22">
              <a:solidFill>
                <a:srgbClr val="000000"/>
              </a:solidFill>
              <a:latin typeface="Open Sauce"/>
              <a:ea typeface="Open Sauce"/>
              <a:cs typeface="Open Sauce"/>
              <a:sym typeface="Open Sauce"/>
            </a:endParaRP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146855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046756" y="478488"/>
            <a:ext cx="6857517" cy="446854"/>
          </a:xfrm>
          <a:prstGeom prst="rect">
            <a:avLst/>
          </a:prstGeom>
        </p:spPr>
        <p:txBody>
          <a:bodyPr wrap="square" lIns="0" tIns="0" rIns="0" bIns="0" rtlCol="0" anchor="t">
            <a:spAutoFit/>
          </a:bodyPr>
          <a:lstStyle/>
          <a:p>
            <a:pPr algn="l">
              <a:lnSpc>
                <a:spcPts val="3428"/>
              </a:lnSpc>
            </a:pPr>
            <a:r>
              <a:rPr lang="en-US" sz="3116">
                <a:solidFill>
                  <a:srgbClr val="FFFFFF"/>
                </a:solidFill>
                <a:latin typeface="Nunito Sans"/>
                <a:ea typeface="Nunito Sans"/>
                <a:cs typeface="Nunito Sans"/>
                <a:sym typeface="Nunito Sans"/>
              </a:rPr>
              <a:t>VOLUNTEER HOUR </a:t>
            </a:r>
          </a:p>
        </p:txBody>
      </p:sp>
      <p:sp>
        <p:nvSpPr>
          <p:cNvPr id="5" name="TextBox 5"/>
          <p:cNvSpPr txBox="1"/>
          <p:nvPr/>
        </p:nvSpPr>
        <p:spPr>
          <a:xfrm>
            <a:off x="2046756" y="955621"/>
            <a:ext cx="3632131" cy="486543"/>
          </a:xfrm>
          <a:prstGeom prst="rect">
            <a:avLst/>
          </a:prstGeom>
        </p:spPr>
        <p:txBody>
          <a:bodyPr wrap="square" lIns="0" tIns="0" rIns="0" bIns="0" rtlCol="0" anchor="t">
            <a:spAutoFit/>
          </a:bodyPr>
          <a:lstStyle/>
          <a:p>
            <a:pPr algn="l">
              <a:lnSpc>
                <a:spcPts val="3737"/>
              </a:lnSpc>
            </a:pPr>
            <a:r>
              <a:rPr lang="en-US" sz="3398">
                <a:solidFill>
                  <a:srgbClr val="FEBF0E"/>
                </a:solidFill>
                <a:latin typeface="Nunito Sans Bold"/>
                <a:ea typeface="Nunito Sans Bold"/>
                <a:cs typeface="Nunito Sans Bold"/>
                <a:sym typeface="Nunito Sans Bold"/>
              </a:rPr>
              <a:t>CALCULATIONS</a:t>
            </a:r>
          </a:p>
        </p:txBody>
      </p:sp>
      <p:sp>
        <p:nvSpPr>
          <p:cNvPr id="6" name="TextBox 6"/>
          <p:cNvSpPr txBox="1"/>
          <p:nvPr/>
        </p:nvSpPr>
        <p:spPr>
          <a:xfrm>
            <a:off x="1655171" y="1971729"/>
            <a:ext cx="9012830" cy="4134722"/>
          </a:xfrm>
          <a:prstGeom prst="rect">
            <a:avLst/>
          </a:prstGeom>
        </p:spPr>
        <p:txBody>
          <a:bodyPr wrap="square" lIns="0" tIns="0" rIns="0" bIns="0" rtlCol="0" anchor="t">
            <a:spAutoFit/>
          </a:bodyPr>
          <a:lstStyle/>
          <a:p>
            <a:pPr algn="l">
              <a:lnSpc>
                <a:spcPts val="1895"/>
              </a:lnSpc>
              <a:spcBef>
                <a:spcPct val="0"/>
              </a:spcBef>
            </a:pPr>
            <a:r>
              <a:rPr lang="en-US" sz="1579" spc="-15">
                <a:solidFill>
                  <a:srgbClr val="000000"/>
                </a:solidFill>
                <a:latin typeface="Open Sauce"/>
                <a:ea typeface="Open Sauce"/>
                <a:cs typeface="Open Sauce"/>
                <a:sym typeface="Open Sauce"/>
              </a:rPr>
              <a:t>Volunteer hours begin accumulating in July (after Frontline is reset). </a:t>
            </a:r>
          </a:p>
          <a:p>
            <a:pPr algn="l">
              <a:lnSpc>
                <a:spcPts val="1895"/>
              </a:lnSpc>
              <a:spcBef>
                <a:spcPct val="0"/>
              </a:spcBef>
            </a:pPr>
            <a:endParaRPr lang="en-US" sz="1579" spc="-15">
              <a:solidFill>
                <a:srgbClr val="000000"/>
              </a:solidFill>
              <a:latin typeface="Open Sauce"/>
              <a:ea typeface="Open Sauce"/>
              <a:cs typeface="Open Sauce"/>
              <a:sym typeface="Open Sauce"/>
            </a:endParaRPr>
          </a:p>
          <a:p>
            <a:pPr marL="340925" lvl="1" indent="-170462" algn="l">
              <a:lnSpc>
                <a:spcPts val="1895"/>
              </a:lnSpc>
              <a:buFont typeface="Arial"/>
              <a:buChar char="•"/>
            </a:pPr>
            <a:r>
              <a:rPr lang="en-US" sz="1579" spc="-15">
                <a:solidFill>
                  <a:srgbClr val="000000"/>
                </a:solidFill>
                <a:latin typeface="Open Sauce"/>
                <a:ea typeface="Open Sauce"/>
                <a:cs typeface="Open Sauce"/>
                <a:sym typeface="Open Sauce"/>
              </a:rPr>
              <a:t>The Adult, Youth, and Senior categories are counted as individuals. You will enter the total number of people and total number of hours each month. Your records (i.e., sign-in sheet or sign-in book) will break down the hours for each person.</a:t>
            </a:r>
          </a:p>
          <a:p>
            <a:pPr algn="l">
              <a:lnSpc>
                <a:spcPts val="1895"/>
              </a:lnSpc>
              <a:spcBef>
                <a:spcPct val="0"/>
              </a:spcBef>
            </a:pPr>
            <a:r>
              <a:rPr lang="en-US" sz="1579" spc="-15">
                <a:solidFill>
                  <a:srgbClr val="000000"/>
                </a:solidFill>
                <a:latin typeface="Open Sauce"/>
                <a:ea typeface="Open Sauce"/>
                <a:cs typeface="Open Sauce"/>
                <a:sym typeface="Open Sauce"/>
              </a:rPr>
              <a:t> </a:t>
            </a:r>
          </a:p>
          <a:p>
            <a:pPr marL="340925" lvl="1" indent="-170462" algn="l">
              <a:lnSpc>
                <a:spcPts val="1895"/>
              </a:lnSpc>
              <a:buFont typeface="Arial"/>
              <a:buChar char="•"/>
            </a:pPr>
            <a:r>
              <a:rPr lang="en-US" sz="1579" spc="-15">
                <a:solidFill>
                  <a:srgbClr val="000000"/>
                </a:solidFill>
                <a:latin typeface="Open Sauce"/>
                <a:ea typeface="Open Sauce"/>
                <a:cs typeface="Open Sauce"/>
                <a:sym typeface="Open Sauce"/>
              </a:rPr>
              <a:t>The Adopt-A-Unit and Community categories are counted as groups. You will enter the total number of people and a flat number of hours for the group. </a:t>
            </a:r>
          </a:p>
          <a:p>
            <a:pPr algn="l">
              <a:lnSpc>
                <a:spcPts val="1895"/>
              </a:lnSpc>
              <a:spcBef>
                <a:spcPct val="0"/>
              </a:spcBef>
            </a:pPr>
            <a:endParaRPr lang="en-US" sz="1579" spc="-15">
              <a:solidFill>
                <a:srgbClr val="000000"/>
              </a:solidFill>
              <a:latin typeface="Open Sauce"/>
              <a:ea typeface="Open Sauce"/>
              <a:cs typeface="Open Sauce"/>
              <a:sym typeface="Open Sauce"/>
            </a:endParaRPr>
          </a:p>
          <a:p>
            <a:pPr marL="340925" lvl="1" indent="-170462" algn="l">
              <a:lnSpc>
                <a:spcPts val="1895"/>
              </a:lnSpc>
              <a:buFont typeface="Arial"/>
              <a:buChar char="•"/>
            </a:pPr>
            <a:r>
              <a:rPr lang="en-US" sz="1579" spc="-15">
                <a:solidFill>
                  <a:srgbClr val="000000"/>
                </a:solidFill>
                <a:latin typeface="Open Sauce"/>
                <a:ea typeface="Open Sauce"/>
                <a:cs typeface="Open Sauce"/>
                <a:sym typeface="Open Sauce"/>
              </a:rPr>
              <a:t>For example, XYZ Battalion had 10 soldiers serve Thanksgiving lunch from 10:30 am-12:30 pm. The group will receive 2 volunteer hours for that time.</a:t>
            </a:r>
          </a:p>
          <a:p>
            <a:pPr algn="l">
              <a:lnSpc>
                <a:spcPts val="1895"/>
              </a:lnSpc>
              <a:spcBef>
                <a:spcPct val="0"/>
              </a:spcBef>
            </a:pPr>
            <a:endParaRPr lang="en-US" sz="1579" spc="-15">
              <a:solidFill>
                <a:srgbClr val="000000"/>
              </a:solidFill>
              <a:latin typeface="Open Sauce"/>
              <a:ea typeface="Open Sauce"/>
              <a:cs typeface="Open Sauce"/>
              <a:sym typeface="Open Sauce"/>
            </a:endParaRPr>
          </a:p>
          <a:p>
            <a:pPr marL="340925" lvl="1" indent="-170462" algn="l">
              <a:lnSpc>
                <a:spcPts val="1895"/>
              </a:lnSpc>
              <a:buFont typeface="Arial"/>
              <a:buChar char="•"/>
            </a:pPr>
            <a:r>
              <a:rPr lang="en-US" sz="1579" spc="-15">
                <a:solidFill>
                  <a:srgbClr val="000000"/>
                </a:solidFill>
                <a:latin typeface="Open Sauce"/>
                <a:ea typeface="Open Sauce"/>
                <a:cs typeface="Open Sauce"/>
                <a:sym typeface="Open Sauce"/>
              </a:rPr>
              <a:t>For example, ABC Realtor Group had 5 people help with Meet the Teacher Night from 3 pm -5 pm. The group will receive 2 volunteer hours for that time. </a:t>
            </a:r>
          </a:p>
          <a:p>
            <a:pPr algn="l">
              <a:lnSpc>
                <a:spcPts val="1895"/>
              </a:lnSpc>
              <a:spcBef>
                <a:spcPct val="0"/>
              </a:spcBef>
            </a:pPr>
            <a:endParaRPr lang="en-US" sz="1579" spc="-15">
              <a:solidFill>
                <a:srgbClr val="000000"/>
              </a:solidFill>
              <a:latin typeface="Open Sauce"/>
              <a:ea typeface="Open Sauce"/>
              <a:cs typeface="Open Sauce"/>
              <a:sym typeface="Open Sauce"/>
            </a:endParaRPr>
          </a:p>
          <a:p>
            <a:pPr algn="l">
              <a:lnSpc>
                <a:spcPts val="1895"/>
              </a:lnSpc>
              <a:spcBef>
                <a:spcPct val="0"/>
              </a:spcBef>
            </a:pPr>
            <a:endParaRPr lang="en-US" sz="1579" spc="-15">
              <a:solidFill>
                <a:srgbClr val="000000"/>
              </a:solidFill>
              <a:latin typeface="Open Sauce"/>
              <a:ea typeface="Open Sauce"/>
              <a:cs typeface="Open Sauce"/>
              <a:sym typeface="Open Sauce"/>
            </a:endParaRPr>
          </a:p>
          <a:p>
            <a:pPr algn="l">
              <a:lnSpc>
                <a:spcPts val="1895"/>
              </a:lnSpc>
              <a:spcBef>
                <a:spcPct val="0"/>
              </a:spcBef>
            </a:pPr>
            <a:r>
              <a:rPr lang="en-US" sz="1579" spc="-15">
                <a:solidFill>
                  <a:srgbClr val="000000"/>
                </a:solidFill>
                <a:latin typeface="Open Sauce"/>
                <a:ea typeface="Open Sauce"/>
                <a:cs typeface="Open Sauce"/>
                <a:sym typeface="Open Sauce"/>
              </a:rPr>
              <a:t> </a:t>
            </a: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4334" y="2150751"/>
            <a:ext cx="5741147" cy="4217351"/>
          </a:xfrm>
          <a:custGeom>
            <a:avLst/>
            <a:gdLst/>
            <a:ahLst/>
            <a:cxnLst/>
            <a:rect l="l" t="t" r="r" b="b"/>
            <a:pathLst>
              <a:path w="6123890" h="4498508">
                <a:moveTo>
                  <a:pt x="0" y="0"/>
                </a:moveTo>
                <a:lnTo>
                  <a:pt x="6123890" y="0"/>
                </a:lnTo>
                <a:lnTo>
                  <a:pt x="6123890" y="4498507"/>
                </a:lnTo>
                <a:lnTo>
                  <a:pt x="0" y="4498507"/>
                </a:lnTo>
                <a:lnTo>
                  <a:pt x="0" y="0"/>
                </a:lnTo>
                <a:close/>
              </a:path>
            </a:pathLst>
          </a:custGeom>
          <a:blipFill>
            <a:blip r:embed="rId2"/>
            <a:stretch>
              <a:fillRect/>
            </a:stretch>
          </a:blipFill>
        </p:spPr>
        <p:txBody>
          <a:bodyPr/>
          <a:lstStyle/>
          <a:p>
            <a:endParaRPr lang="en-US" sz="1688"/>
          </a:p>
        </p:txBody>
      </p:sp>
      <p:grpSp>
        <p:nvGrpSpPr>
          <p:cNvPr id="3" name="Group 3"/>
          <p:cNvGrpSpPr/>
          <p:nvPr/>
        </p:nvGrpSpPr>
        <p:grpSpPr>
          <a:xfrm>
            <a:off x="1541814" y="0"/>
            <a:ext cx="9126186" cy="1675668"/>
            <a:chOff x="0" y="0"/>
            <a:chExt cx="4993886" cy="916932"/>
          </a:xfrm>
        </p:grpSpPr>
        <p:sp>
          <p:nvSpPr>
            <p:cNvPr id="4" name="Freeform 4"/>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5" name="TextBox 5"/>
          <p:cNvSpPr txBox="1"/>
          <p:nvPr/>
        </p:nvSpPr>
        <p:spPr>
          <a:xfrm>
            <a:off x="1235819" y="440234"/>
            <a:ext cx="5155129" cy="500137"/>
          </a:xfrm>
          <a:prstGeom prst="rect">
            <a:avLst/>
          </a:prstGeom>
        </p:spPr>
        <p:txBody>
          <a:bodyPr wrap="square" lIns="0" tIns="0" rIns="0" bIns="0" rtlCol="0" anchor="t">
            <a:spAutoFit/>
          </a:bodyPr>
          <a:lstStyle/>
          <a:p>
            <a:pPr marL="0" lvl="0" indent="0" algn="ctr">
              <a:lnSpc>
                <a:spcPts val="3912"/>
              </a:lnSpc>
            </a:pPr>
            <a:r>
              <a:rPr lang="en-US" sz="3261" spc="-32">
                <a:solidFill>
                  <a:srgbClr val="FFB81C"/>
                </a:solidFill>
                <a:latin typeface="Open Sauce Bold"/>
                <a:ea typeface="Open Sauce Bold"/>
                <a:cs typeface="Open Sauce Bold"/>
                <a:sym typeface="Open Sauce Bold"/>
              </a:rPr>
              <a:t>Any Questions?</a:t>
            </a:r>
          </a:p>
        </p:txBody>
      </p:sp>
      <p:sp>
        <p:nvSpPr>
          <p:cNvPr id="6" name="Freeform 6"/>
          <p:cNvSpPr/>
          <p:nvPr/>
        </p:nvSpPr>
        <p:spPr>
          <a:xfrm>
            <a:off x="9308700" y="5589034"/>
            <a:ext cx="1166333" cy="1166333"/>
          </a:xfrm>
          <a:custGeom>
            <a:avLst/>
            <a:gdLst/>
            <a:ahLst/>
            <a:cxnLst/>
            <a:rect l="l" t="t" r="r" b="b"/>
            <a:pathLst>
              <a:path w="1244088" h="1244088">
                <a:moveTo>
                  <a:pt x="0" y="0"/>
                </a:moveTo>
                <a:lnTo>
                  <a:pt x="1244089" y="0"/>
                </a:lnTo>
                <a:lnTo>
                  <a:pt x="1244089" y="1244088"/>
                </a:lnTo>
                <a:lnTo>
                  <a:pt x="0" y="1244088"/>
                </a:lnTo>
                <a:lnTo>
                  <a:pt x="0" y="0"/>
                </a:lnTo>
                <a:close/>
              </a:path>
            </a:pathLst>
          </a:custGeom>
          <a:blipFill>
            <a:blip r:embed="rId3"/>
            <a:stretch>
              <a:fillRect/>
            </a:stretch>
          </a:blipFill>
        </p:spPr>
        <p:txBody>
          <a:bodyPr/>
          <a:lstStyle/>
          <a:p>
            <a:endParaRPr lang="en-US" sz="1688"/>
          </a:p>
        </p:txBody>
      </p:sp>
    </p:spTree>
    <p:extLst>
      <p:ext uri="{BB962C8B-B14F-4D97-AF65-F5344CB8AC3E}">
        <p14:creationId xmlns:p14="http://schemas.microsoft.com/office/powerpoint/2010/main" val="165588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0"/>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85" t="-11540" r="-19276"/>
            </a:stretch>
          </a:blipFill>
        </p:spPr>
        <p:txBody>
          <a:bodyPr/>
          <a:lstStyle/>
          <a:p>
            <a:endParaRPr lang="en-US" sz="1688"/>
          </a:p>
        </p:txBody>
      </p:sp>
      <p:grpSp>
        <p:nvGrpSpPr>
          <p:cNvPr id="3" name="Group 3"/>
          <p:cNvGrpSpPr/>
          <p:nvPr/>
        </p:nvGrpSpPr>
        <p:grpSpPr>
          <a:xfrm>
            <a:off x="1524000" y="3429000"/>
            <a:ext cx="9144000" cy="3429000"/>
            <a:chOff x="0" y="0"/>
            <a:chExt cx="5003634" cy="1876363"/>
          </a:xfrm>
        </p:grpSpPr>
        <p:sp>
          <p:nvSpPr>
            <p:cNvPr id="4" name="Freeform 4"/>
            <p:cNvSpPr/>
            <p:nvPr/>
          </p:nvSpPr>
          <p:spPr>
            <a:xfrm>
              <a:off x="0" y="0"/>
              <a:ext cx="5003634" cy="1876363"/>
            </a:xfrm>
            <a:custGeom>
              <a:avLst/>
              <a:gdLst/>
              <a:ahLst/>
              <a:cxnLst/>
              <a:rect l="l" t="t" r="r" b="b"/>
              <a:pathLst>
                <a:path w="5003634" h="1876363">
                  <a:moveTo>
                    <a:pt x="0" y="0"/>
                  </a:moveTo>
                  <a:lnTo>
                    <a:pt x="5003634" y="0"/>
                  </a:lnTo>
                  <a:lnTo>
                    <a:pt x="5003634" y="1876363"/>
                  </a:lnTo>
                  <a:lnTo>
                    <a:pt x="0" y="1876363"/>
                  </a:lnTo>
                  <a:close/>
                </a:path>
              </a:pathLst>
            </a:custGeom>
            <a:solidFill>
              <a:srgbClr val="203965">
                <a:alpha val="89804"/>
              </a:srgbClr>
            </a:solidFill>
          </p:spPr>
          <p:txBody>
            <a:bodyPr/>
            <a:lstStyle/>
            <a:p>
              <a:endParaRPr lang="en-US" sz="1688"/>
            </a:p>
          </p:txBody>
        </p:sp>
      </p:grpSp>
      <p:grpSp>
        <p:nvGrpSpPr>
          <p:cNvPr id="5" name="Group 5"/>
          <p:cNvGrpSpPr/>
          <p:nvPr/>
        </p:nvGrpSpPr>
        <p:grpSpPr>
          <a:xfrm>
            <a:off x="3581767" y="914767"/>
            <a:ext cx="5028468" cy="5028468"/>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sz="1688"/>
            </a:p>
          </p:txBody>
        </p:sp>
      </p:grpSp>
      <p:sp>
        <p:nvSpPr>
          <p:cNvPr id="7" name="AutoShape 7"/>
          <p:cNvSpPr/>
          <p:nvPr/>
        </p:nvSpPr>
        <p:spPr>
          <a:xfrm>
            <a:off x="2209800" y="3348633"/>
            <a:ext cx="7772400" cy="0"/>
          </a:xfrm>
          <a:prstGeom prst="line">
            <a:avLst/>
          </a:prstGeom>
          <a:ln w="171450" cap="rnd">
            <a:solidFill>
              <a:srgbClr val="FFFFFF"/>
            </a:solidFill>
            <a:prstDash val="solid"/>
            <a:headEnd type="none" w="sm" len="sm"/>
            <a:tailEnd type="none" w="sm" len="sm"/>
          </a:ln>
        </p:spPr>
        <p:txBody>
          <a:bodyPr/>
          <a:lstStyle/>
          <a:p>
            <a:endParaRPr lang="en-US" sz="1688"/>
          </a:p>
        </p:txBody>
      </p:sp>
      <p:grpSp>
        <p:nvGrpSpPr>
          <p:cNvPr id="8" name="Group 8"/>
          <p:cNvGrpSpPr/>
          <p:nvPr/>
        </p:nvGrpSpPr>
        <p:grpSpPr>
          <a:xfrm>
            <a:off x="3726629" y="1059629"/>
            <a:ext cx="4738742" cy="473874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sp>
        <p:nvSpPr>
          <p:cNvPr id="10" name="Freeform 10"/>
          <p:cNvSpPr/>
          <p:nvPr/>
        </p:nvSpPr>
        <p:spPr>
          <a:xfrm>
            <a:off x="5315197" y="3023104"/>
            <a:ext cx="1814689" cy="1814689"/>
          </a:xfrm>
          <a:custGeom>
            <a:avLst/>
            <a:gdLst/>
            <a:ahLst/>
            <a:cxnLst/>
            <a:rect l="l" t="t" r="r" b="b"/>
            <a:pathLst>
              <a:path w="1935668" h="1935668">
                <a:moveTo>
                  <a:pt x="0" y="0"/>
                </a:moveTo>
                <a:lnTo>
                  <a:pt x="1935668" y="0"/>
                </a:lnTo>
                <a:lnTo>
                  <a:pt x="1935668" y="1935668"/>
                </a:lnTo>
                <a:lnTo>
                  <a:pt x="0" y="1935668"/>
                </a:lnTo>
                <a:lnTo>
                  <a:pt x="0" y="0"/>
                </a:lnTo>
                <a:close/>
              </a:path>
            </a:pathLst>
          </a:custGeom>
          <a:blipFill>
            <a:blip r:embed="rId3"/>
            <a:stretch>
              <a:fillRect/>
            </a:stretch>
          </a:blipFill>
        </p:spPr>
        <p:txBody>
          <a:bodyPr/>
          <a:lstStyle/>
          <a:p>
            <a:endParaRPr lang="en-US" sz="1688"/>
          </a:p>
        </p:txBody>
      </p:sp>
      <p:sp>
        <p:nvSpPr>
          <p:cNvPr id="11" name="TextBox 11"/>
          <p:cNvSpPr txBox="1"/>
          <p:nvPr/>
        </p:nvSpPr>
        <p:spPr>
          <a:xfrm>
            <a:off x="4067361" y="2392089"/>
            <a:ext cx="4057279" cy="431219"/>
          </a:xfrm>
          <a:prstGeom prst="rect">
            <a:avLst/>
          </a:prstGeom>
        </p:spPr>
        <p:txBody>
          <a:bodyPr wrap="square" lIns="0" tIns="0" rIns="0" bIns="0" rtlCol="0" anchor="t">
            <a:spAutoFit/>
          </a:bodyPr>
          <a:lstStyle/>
          <a:p>
            <a:pPr algn="ctr">
              <a:lnSpc>
                <a:spcPts val="3318"/>
              </a:lnSpc>
            </a:pPr>
            <a:r>
              <a:rPr lang="en-US" sz="3016">
                <a:solidFill>
                  <a:srgbClr val="203965"/>
                </a:solidFill>
                <a:latin typeface="Nunito Sans Heavy"/>
                <a:ea typeface="Nunito Sans Heavy"/>
                <a:cs typeface="Nunito Sans Heavy"/>
                <a:sym typeface="Nunito Sans Heavy"/>
              </a:rPr>
              <a:t>THANK YOU! </a:t>
            </a:r>
          </a:p>
        </p:txBody>
      </p:sp>
    </p:spTree>
    <p:extLst>
      <p:ext uri="{BB962C8B-B14F-4D97-AF65-F5344CB8AC3E}">
        <p14:creationId xmlns:p14="http://schemas.microsoft.com/office/powerpoint/2010/main" val="206792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348435" y="0"/>
            <a:ext cx="4273304" cy="7111031"/>
          </a:xfrm>
          <a:custGeom>
            <a:avLst/>
            <a:gdLst/>
            <a:ahLst/>
            <a:cxnLst/>
            <a:rect l="l" t="t" r="r" b="b"/>
            <a:pathLst>
              <a:path w="4558191" h="7585100">
                <a:moveTo>
                  <a:pt x="0" y="0"/>
                </a:moveTo>
                <a:lnTo>
                  <a:pt x="4558191" y="0"/>
                </a:lnTo>
                <a:lnTo>
                  <a:pt x="4558191" y="7585100"/>
                </a:lnTo>
                <a:lnTo>
                  <a:pt x="0" y="7585100"/>
                </a:lnTo>
                <a:lnTo>
                  <a:pt x="0" y="0"/>
                </a:lnTo>
                <a:close/>
              </a:path>
            </a:pathLst>
          </a:custGeom>
          <a:blipFill>
            <a:blip r:embed="rId2"/>
            <a:stretch>
              <a:fillRect l="-74804" r="-74804"/>
            </a:stretch>
          </a:blipFill>
        </p:spPr>
        <p:txBody>
          <a:bodyPr/>
          <a:lstStyle/>
          <a:p>
            <a:endParaRPr lang="en-US" sz="1688"/>
          </a:p>
        </p:txBody>
      </p:sp>
      <p:sp>
        <p:nvSpPr>
          <p:cNvPr id="3" name="Freeform 3"/>
          <p:cNvSpPr/>
          <p:nvPr/>
        </p:nvSpPr>
        <p:spPr>
          <a:xfrm>
            <a:off x="2922735" y="5491679"/>
            <a:ext cx="1124703" cy="1124703"/>
          </a:xfrm>
          <a:custGeom>
            <a:avLst/>
            <a:gdLst/>
            <a:ahLst/>
            <a:cxnLst/>
            <a:rect l="l" t="t" r="r" b="b"/>
            <a:pathLst>
              <a:path w="1199683" h="1199683">
                <a:moveTo>
                  <a:pt x="0" y="0"/>
                </a:moveTo>
                <a:lnTo>
                  <a:pt x="1199683" y="0"/>
                </a:lnTo>
                <a:lnTo>
                  <a:pt x="1199683" y="1199683"/>
                </a:lnTo>
                <a:lnTo>
                  <a:pt x="0" y="1199683"/>
                </a:lnTo>
                <a:lnTo>
                  <a:pt x="0" y="0"/>
                </a:lnTo>
                <a:close/>
              </a:path>
            </a:pathLst>
          </a:custGeom>
          <a:blipFill>
            <a:blip r:embed="rId3"/>
            <a:stretch>
              <a:fillRect/>
            </a:stretch>
          </a:blipFill>
        </p:spPr>
        <p:txBody>
          <a:bodyPr/>
          <a:lstStyle/>
          <a:p>
            <a:endParaRPr lang="en-US" sz="1688"/>
          </a:p>
        </p:txBody>
      </p:sp>
      <p:sp>
        <p:nvSpPr>
          <p:cNvPr id="4" name="TextBox 4"/>
          <p:cNvSpPr txBox="1"/>
          <p:nvPr/>
        </p:nvSpPr>
        <p:spPr>
          <a:xfrm>
            <a:off x="5469682" y="1228953"/>
            <a:ext cx="5174064" cy="4860305"/>
          </a:xfrm>
          <a:prstGeom prst="rect">
            <a:avLst/>
          </a:prstGeom>
        </p:spPr>
        <p:txBody>
          <a:bodyPr wrap="square" lIns="0" tIns="0" rIns="0" bIns="0" rtlCol="0" anchor="t">
            <a:spAutoFit/>
          </a:bodyPr>
          <a:lstStyle/>
          <a:p>
            <a:pPr algn="ctr">
              <a:lnSpc>
                <a:spcPts val="4200"/>
              </a:lnSpc>
            </a:pPr>
            <a:r>
              <a:rPr lang="en-US" sz="3500" spc="-35">
                <a:solidFill>
                  <a:srgbClr val="FFFFFF"/>
                </a:solidFill>
                <a:latin typeface="Open Sauce Bold"/>
                <a:ea typeface="Open Sauce Bold"/>
                <a:cs typeface="Open Sauce Bold"/>
                <a:sym typeface="Open Sauce Bold"/>
              </a:rPr>
              <a:t>Campus Volunteer  Training </a:t>
            </a:r>
          </a:p>
          <a:p>
            <a:pPr algn="ctr">
              <a:lnSpc>
                <a:spcPts val="4200"/>
              </a:lnSpc>
            </a:pPr>
            <a:endParaRPr lang="en-US" sz="3500" spc="-35">
              <a:solidFill>
                <a:srgbClr val="FFFFFF"/>
              </a:solidFill>
              <a:latin typeface="Open Sauce Bold"/>
              <a:ea typeface="Open Sauce Bold"/>
              <a:cs typeface="Open Sauce Bold"/>
              <a:sym typeface="Open Sauce Bold"/>
            </a:endParaRPr>
          </a:p>
          <a:p>
            <a:pPr algn="ctr">
              <a:lnSpc>
                <a:spcPts val="5549"/>
              </a:lnSpc>
            </a:pPr>
            <a:r>
              <a:rPr lang="en-US" sz="4625" spc="-46">
                <a:solidFill>
                  <a:srgbClr val="FFB81C"/>
                </a:solidFill>
                <a:latin typeface="Bukhari Script"/>
                <a:ea typeface="Bukhari Script"/>
                <a:cs typeface="Bukhari Script"/>
                <a:sym typeface="Bukhari Script"/>
              </a:rPr>
              <a:t>Field Trips &amp;</a:t>
            </a:r>
          </a:p>
          <a:p>
            <a:pPr algn="ctr">
              <a:lnSpc>
                <a:spcPts val="5549"/>
              </a:lnSpc>
            </a:pPr>
            <a:r>
              <a:rPr lang="en-US" sz="4625" spc="-46">
                <a:solidFill>
                  <a:srgbClr val="FFB81C"/>
                </a:solidFill>
                <a:latin typeface="Bukhari Script"/>
                <a:ea typeface="Bukhari Script"/>
                <a:cs typeface="Bukhari Script"/>
                <a:sym typeface="Bukhari Script"/>
              </a:rPr>
              <a:t>School Events</a:t>
            </a:r>
          </a:p>
          <a:p>
            <a:pPr algn="ctr">
              <a:lnSpc>
                <a:spcPts val="5549"/>
              </a:lnSpc>
            </a:pPr>
            <a:endParaRPr lang="en-US" sz="4625" spc="-46">
              <a:solidFill>
                <a:srgbClr val="FFB81C"/>
              </a:solidFill>
              <a:latin typeface="Bukhari Script"/>
              <a:ea typeface="Bukhari Script"/>
              <a:cs typeface="Bukhari Script"/>
              <a:sym typeface="Bukhari Script"/>
            </a:endParaRPr>
          </a:p>
          <a:p>
            <a:pPr algn="ctr">
              <a:lnSpc>
                <a:spcPts val="4649"/>
              </a:lnSpc>
            </a:pPr>
            <a:r>
              <a:rPr lang="en-US" sz="3875" spc="-38">
                <a:solidFill>
                  <a:srgbClr val="FFFFFF"/>
                </a:solidFill>
                <a:latin typeface="Bukhari Script"/>
                <a:ea typeface="Bukhari Script"/>
                <a:cs typeface="Bukhari Script"/>
                <a:sym typeface="Bukhari Script"/>
              </a:rPr>
              <a:t>2024-2025</a:t>
            </a:r>
          </a:p>
          <a:p>
            <a:pPr algn="l">
              <a:lnSpc>
                <a:spcPts val="4200"/>
              </a:lnSpc>
            </a:pPr>
            <a:endParaRPr lang="en-US" sz="3875" spc="-38">
              <a:solidFill>
                <a:srgbClr val="FFFFFF"/>
              </a:solidFill>
              <a:latin typeface="Bukhari Script"/>
              <a:ea typeface="Bukhari Script"/>
              <a:cs typeface="Bukhari Script"/>
              <a:sym typeface="Bukhari Script"/>
            </a:endParaRPr>
          </a:p>
          <a:p>
            <a:pPr algn="ctr">
              <a:lnSpc>
                <a:spcPts val="4200"/>
              </a:lnSpc>
            </a:pPr>
            <a:r>
              <a:rPr lang="en-US" sz="3500" spc="-35">
                <a:solidFill>
                  <a:srgbClr val="000000"/>
                </a:solidFill>
                <a:latin typeface="Open Sauce Bold"/>
                <a:ea typeface="Open Sauce Bold"/>
                <a:cs typeface="Open Sauce Bold"/>
                <a:sym typeface="Open Sauce Bold"/>
              </a:rPr>
              <a:t>2024-2025</a:t>
            </a:r>
          </a:p>
        </p:txBody>
      </p:sp>
      <p:sp>
        <p:nvSpPr>
          <p:cNvPr id="5" name="TextBox 5"/>
          <p:cNvSpPr txBox="1"/>
          <p:nvPr/>
        </p:nvSpPr>
        <p:spPr>
          <a:xfrm>
            <a:off x="5761007" y="5909072"/>
            <a:ext cx="4591414" cy="263128"/>
          </a:xfrm>
          <a:prstGeom prst="rect">
            <a:avLst/>
          </a:prstGeom>
        </p:spPr>
        <p:txBody>
          <a:bodyPr wrap="square" lIns="0" tIns="0" rIns="0" bIns="0" rtlCol="0" anchor="t">
            <a:spAutoFit/>
          </a:bodyPr>
          <a:lstStyle/>
          <a:p>
            <a:pPr algn="l">
              <a:lnSpc>
                <a:spcPts val="2231"/>
              </a:lnSpc>
            </a:pPr>
            <a:r>
              <a:rPr lang="en-US" sz="1594" spc="-16">
                <a:solidFill>
                  <a:srgbClr val="000000"/>
                </a:solidFill>
                <a:latin typeface="Open Sauce"/>
                <a:ea typeface="Open Sauce"/>
                <a:cs typeface="Open Sauce"/>
                <a:sym typeface="Open Sauce"/>
              </a:rPr>
              <a:t>"Working together, we can make a difference!"</a:t>
            </a:r>
          </a:p>
        </p:txBody>
      </p:sp>
    </p:spTree>
    <p:extLst>
      <p:ext uri="{BB962C8B-B14F-4D97-AF65-F5344CB8AC3E}">
        <p14:creationId xmlns:p14="http://schemas.microsoft.com/office/powerpoint/2010/main" val="56500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705524"/>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2963634" y="1131409"/>
            <a:ext cx="6088093" cy="552153"/>
          </a:xfrm>
          <a:prstGeom prst="rect">
            <a:avLst/>
          </a:prstGeom>
        </p:spPr>
        <p:txBody>
          <a:bodyPr wrap="square" lIns="0" tIns="0" rIns="0" bIns="0" rtlCol="0" anchor="t">
            <a:spAutoFit/>
          </a:bodyPr>
          <a:lstStyle/>
          <a:p>
            <a:pPr algn="l">
              <a:lnSpc>
                <a:spcPts val="4511"/>
              </a:lnSpc>
              <a:spcBef>
                <a:spcPct val="0"/>
              </a:spcBef>
            </a:pPr>
            <a:r>
              <a:rPr lang="en-US" sz="3222">
                <a:solidFill>
                  <a:srgbClr val="FEBF0E"/>
                </a:solidFill>
                <a:latin typeface="Open Sauce Bold"/>
                <a:ea typeface="Open Sauce Bold"/>
                <a:cs typeface="Open Sauce Bold"/>
                <a:sym typeface="Open Sauce Bold"/>
              </a:rPr>
              <a:t>Volunteer Orientation Agenda</a:t>
            </a:r>
          </a:p>
        </p:txBody>
      </p:sp>
      <p:sp>
        <p:nvSpPr>
          <p:cNvPr id="4" name="TextBox 4"/>
          <p:cNvSpPr txBox="1"/>
          <p:nvPr/>
        </p:nvSpPr>
        <p:spPr>
          <a:xfrm>
            <a:off x="2779942" y="2016744"/>
            <a:ext cx="6632117" cy="1387912"/>
          </a:xfrm>
          <a:prstGeom prst="rect">
            <a:avLst/>
          </a:prstGeom>
        </p:spPr>
        <p:txBody>
          <a:bodyPr wrap="square" lIns="0" tIns="0" rIns="0" bIns="0" rtlCol="0" anchor="t">
            <a:spAutoFit/>
          </a:bodyPr>
          <a:lstStyle/>
          <a:p>
            <a:pPr marL="423030" lvl="1" indent="-211515" algn="l">
              <a:lnSpc>
                <a:spcPts val="2743"/>
              </a:lnSpc>
              <a:buFont typeface="Arial"/>
              <a:buChar char="•"/>
            </a:pPr>
            <a:r>
              <a:rPr lang="en-US" sz="1959">
                <a:solidFill>
                  <a:srgbClr val="000000"/>
                </a:solidFill>
                <a:latin typeface="Open Sauce"/>
                <a:ea typeface="Open Sauce"/>
                <a:cs typeface="Open Sauce"/>
                <a:sym typeface="Open Sauce"/>
              </a:rPr>
              <a:t>Sign-In and Welcome</a:t>
            </a:r>
          </a:p>
          <a:p>
            <a:pPr marL="423030" lvl="1" indent="-211515" algn="l">
              <a:lnSpc>
                <a:spcPts val="2743"/>
              </a:lnSpc>
              <a:buFont typeface="Arial"/>
              <a:buChar char="•"/>
            </a:pPr>
            <a:r>
              <a:rPr lang="en-US" sz="1959">
                <a:solidFill>
                  <a:srgbClr val="000000"/>
                </a:solidFill>
                <a:latin typeface="Open Sauce"/>
                <a:ea typeface="Open Sauce"/>
                <a:cs typeface="Open Sauce"/>
                <a:sym typeface="Open Sauce"/>
              </a:rPr>
              <a:t>Volunteer Orientation</a:t>
            </a:r>
          </a:p>
          <a:p>
            <a:pPr marL="423030" lvl="1" indent="-211515" algn="l">
              <a:lnSpc>
                <a:spcPts val="2743"/>
              </a:lnSpc>
              <a:buFont typeface="Arial"/>
              <a:buChar char="•"/>
            </a:pPr>
            <a:r>
              <a:rPr lang="en-US" sz="1959">
                <a:solidFill>
                  <a:srgbClr val="000000"/>
                </a:solidFill>
                <a:latin typeface="Open Sauce"/>
                <a:ea typeface="Open Sauce"/>
                <a:cs typeface="Open Sauce"/>
                <a:sym typeface="Open Sauce"/>
              </a:rPr>
              <a:t>Questions and Answer Session</a:t>
            </a:r>
          </a:p>
          <a:p>
            <a:pPr marL="423030" lvl="1" indent="-211515" algn="l">
              <a:lnSpc>
                <a:spcPts val="2743"/>
              </a:lnSpc>
              <a:buFont typeface="Arial"/>
              <a:buChar char="•"/>
            </a:pPr>
            <a:r>
              <a:rPr lang="en-US" sz="1959">
                <a:solidFill>
                  <a:srgbClr val="000000"/>
                </a:solidFill>
                <a:latin typeface="Open Sauce"/>
                <a:ea typeface="Open Sauce"/>
                <a:cs typeface="Open Sauce"/>
                <a:sym typeface="Open Sauce"/>
              </a:rPr>
              <a:t>Thank you and Adjourn</a:t>
            </a:r>
          </a:p>
        </p:txBody>
      </p:sp>
      <p:sp>
        <p:nvSpPr>
          <p:cNvPr id="5" name="Freeform 5"/>
          <p:cNvSpPr/>
          <p:nvPr/>
        </p:nvSpPr>
        <p:spPr>
          <a:xfrm>
            <a:off x="5663303" y="5912262"/>
            <a:ext cx="865394" cy="865394"/>
          </a:xfrm>
          <a:custGeom>
            <a:avLst/>
            <a:gdLst/>
            <a:ahLst/>
            <a:cxnLst/>
            <a:rect l="l" t="t" r="r" b="b"/>
            <a:pathLst>
              <a:path w="923087" h="923087">
                <a:moveTo>
                  <a:pt x="0" y="0"/>
                </a:moveTo>
                <a:lnTo>
                  <a:pt x="923088" y="0"/>
                </a:lnTo>
                <a:lnTo>
                  <a:pt x="923088" y="923087"/>
                </a:lnTo>
                <a:lnTo>
                  <a:pt x="0" y="923087"/>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394751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6124575"/>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2585206" y="345218"/>
            <a:ext cx="6803073" cy="538609"/>
          </a:xfrm>
          <a:prstGeom prst="rect">
            <a:avLst/>
          </a:prstGeom>
        </p:spPr>
        <p:txBody>
          <a:bodyPr wrap="square" lIns="0" tIns="0" rIns="0" bIns="0" rtlCol="0" anchor="t">
            <a:spAutoFit/>
          </a:bodyPr>
          <a:lstStyle/>
          <a:p>
            <a:pPr marL="0" lvl="0" indent="0" algn="ctr">
              <a:lnSpc>
                <a:spcPts val="4200"/>
              </a:lnSpc>
            </a:pPr>
            <a:r>
              <a:rPr lang="en-US" sz="3500" spc="-35">
                <a:solidFill>
                  <a:srgbClr val="FEBF0E"/>
                </a:solidFill>
                <a:latin typeface="Open Sauce Bold"/>
                <a:ea typeface="Open Sauce Bold"/>
                <a:cs typeface="Open Sauce Bold"/>
                <a:sym typeface="Open Sauce Bold"/>
              </a:rPr>
              <a:t>WHO IS A VOLUNTEER?</a:t>
            </a:r>
          </a:p>
        </p:txBody>
      </p:sp>
      <p:sp>
        <p:nvSpPr>
          <p:cNvPr id="4" name="TextBox 4"/>
          <p:cNvSpPr txBox="1"/>
          <p:nvPr/>
        </p:nvSpPr>
        <p:spPr>
          <a:xfrm>
            <a:off x="1749225" y="969908"/>
            <a:ext cx="8918775" cy="6472606"/>
          </a:xfrm>
          <a:prstGeom prst="rect">
            <a:avLst/>
          </a:prstGeom>
        </p:spPr>
        <p:txBody>
          <a:bodyPr wrap="square" lIns="0" tIns="0" rIns="0" bIns="0" rtlCol="0" anchor="t">
            <a:spAutoFit/>
          </a:bodyPr>
          <a:lstStyle/>
          <a:p>
            <a:pPr algn="l">
              <a:lnSpc>
                <a:spcPts val="2243"/>
              </a:lnSpc>
            </a:pPr>
            <a:r>
              <a:rPr lang="en-US" sz="1601">
                <a:solidFill>
                  <a:srgbClr val="000000"/>
                </a:solidFill>
                <a:latin typeface="Open Sauce"/>
                <a:ea typeface="Open Sauce"/>
                <a:cs typeface="Open Sauce"/>
                <a:sym typeface="Open Sauce"/>
              </a:rPr>
              <a:t>A volunteer is any person rendering services for or on behalf of the District on the premises of District property or at a school-sponsored or school-related activity on or off school property, who does not receive compensation in excess of reimbursement for expenses.</a:t>
            </a:r>
          </a:p>
          <a:p>
            <a:pPr algn="l">
              <a:lnSpc>
                <a:spcPts val="2243"/>
              </a:lnSpc>
            </a:pPr>
            <a:endParaRPr lang="en-US" sz="1601">
              <a:solidFill>
                <a:srgbClr val="000000"/>
              </a:solidFill>
              <a:latin typeface="Open Sauce"/>
              <a:ea typeface="Open Sauce"/>
              <a:cs typeface="Open Sauce"/>
              <a:sym typeface="Open Sauce"/>
            </a:endParaRPr>
          </a:p>
          <a:p>
            <a:pPr algn="l">
              <a:lnSpc>
                <a:spcPts val="2243"/>
              </a:lnSpc>
            </a:pPr>
            <a:r>
              <a:rPr lang="en-US" sz="1601">
                <a:solidFill>
                  <a:srgbClr val="000000"/>
                </a:solidFill>
                <a:latin typeface="Open Sauce"/>
                <a:ea typeface="Open Sauce"/>
                <a:cs typeface="Open Sauce"/>
                <a:sym typeface="Open Sauce"/>
              </a:rPr>
              <a:t>The term “volunteer” includes a person volunteering for a single field trip or event that includes direct contact with students. </a:t>
            </a:r>
          </a:p>
          <a:p>
            <a:pPr algn="l">
              <a:lnSpc>
                <a:spcPts val="2243"/>
              </a:lnSpc>
            </a:pPr>
            <a:endParaRPr lang="en-US" sz="1601">
              <a:solidFill>
                <a:srgbClr val="000000"/>
              </a:solidFill>
              <a:latin typeface="Open Sauce"/>
              <a:ea typeface="Open Sauce"/>
              <a:cs typeface="Open Sauce"/>
              <a:sym typeface="Open Sauce"/>
            </a:endParaRPr>
          </a:p>
          <a:p>
            <a:pPr algn="l">
              <a:lnSpc>
                <a:spcPts val="2243"/>
              </a:lnSpc>
            </a:pPr>
            <a:r>
              <a:rPr lang="en-US" sz="1601">
                <a:solidFill>
                  <a:srgbClr val="000000"/>
                </a:solidFill>
                <a:latin typeface="Open Sauce"/>
                <a:ea typeface="Open Sauce"/>
                <a:cs typeface="Open Sauce"/>
                <a:sym typeface="Open Sauce"/>
              </a:rPr>
              <a:t>Field trips are considered field-based instruction and an extension of the classroom. Parents and other adults participating in a field trip are considered volunteers and must comply with all volunteer guidelines and requirements. All adults are there to ensure safety, support student learning, and maintain the organization of the classroom environment. </a:t>
            </a:r>
          </a:p>
          <a:p>
            <a:pPr algn="l">
              <a:lnSpc>
                <a:spcPts val="2243"/>
              </a:lnSpc>
            </a:pPr>
            <a:endParaRPr lang="en-US" sz="1601">
              <a:solidFill>
                <a:srgbClr val="000000"/>
              </a:solidFill>
              <a:latin typeface="Open Sauce"/>
              <a:ea typeface="Open Sauce"/>
              <a:cs typeface="Open Sauce"/>
              <a:sym typeface="Open Sauce"/>
            </a:endParaRPr>
          </a:p>
          <a:p>
            <a:pPr marL="345865" lvl="1" indent="-172933" algn="l">
              <a:lnSpc>
                <a:spcPts val="2243"/>
              </a:lnSpc>
              <a:buFont typeface="Arial"/>
              <a:buChar char="•"/>
            </a:pPr>
            <a:r>
              <a:rPr lang="en-US" sz="1601">
                <a:solidFill>
                  <a:srgbClr val="000000"/>
                </a:solidFill>
                <a:latin typeface="Open Sauce"/>
                <a:ea typeface="Open Sauce"/>
                <a:cs typeface="Open Sauce"/>
                <a:sym typeface="Open Sauce"/>
              </a:rPr>
              <a:t>Field trips require specific orientation. </a:t>
            </a:r>
          </a:p>
          <a:p>
            <a:pPr marL="345865" lvl="1" indent="-172933" algn="l">
              <a:lnSpc>
                <a:spcPts val="2243"/>
              </a:lnSpc>
              <a:buFont typeface="Arial"/>
              <a:buChar char="•"/>
            </a:pPr>
            <a:r>
              <a:rPr lang="en-US" sz="1601">
                <a:solidFill>
                  <a:srgbClr val="000000"/>
                </a:solidFill>
                <a:latin typeface="Open Sauce"/>
                <a:ea typeface="Open Sauce"/>
                <a:cs typeface="Open Sauce"/>
                <a:sym typeface="Open Sauce"/>
              </a:rPr>
              <a:t>Field trips are for designated students only. Do not bring siblings or other children while volunteering on a field trip.</a:t>
            </a:r>
          </a:p>
          <a:p>
            <a:pPr algn="l">
              <a:lnSpc>
                <a:spcPts val="2243"/>
              </a:lnSpc>
            </a:pPr>
            <a:r>
              <a:rPr lang="en-US" sz="1601">
                <a:solidFill>
                  <a:srgbClr val="000000"/>
                </a:solidFill>
                <a:latin typeface="Open Sauce"/>
                <a:ea typeface="Open Sauce"/>
                <a:cs typeface="Open Sauce"/>
                <a:sym typeface="Open Sauce"/>
              </a:rPr>
              <a:t>~ Killeen ISD Guidelines For Campus Visitor X-A</a:t>
            </a:r>
          </a:p>
          <a:p>
            <a:pPr algn="l">
              <a:lnSpc>
                <a:spcPts val="2243"/>
              </a:lnSpc>
            </a:pPr>
            <a:endParaRPr lang="en-US" sz="1601">
              <a:solidFill>
                <a:srgbClr val="000000"/>
              </a:solidFill>
              <a:latin typeface="Open Sauce"/>
              <a:ea typeface="Open Sauce"/>
              <a:cs typeface="Open Sauce"/>
              <a:sym typeface="Open Sauce"/>
            </a:endParaRPr>
          </a:p>
          <a:p>
            <a:pPr algn="l">
              <a:lnSpc>
                <a:spcPts val="2243"/>
              </a:lnSpc>
            </a:pPr>
            <a:endParaRPr lang="en-US" sz="1601">
              <a:solidFill>
                <a:srgbClr val="000000"/>
              </a:solidFill>
              <a:latin typeface="Open Sauce"/>
              <a:ea typeface="Open Sauce"/>
              <a:cs typeface="Open Sauce"/>
              <a:sym typeface="Open Sauce"/>
            </a:endParaRPr>
          </a:p>
          <a:p>
            <a:pPr algn="l">
              <a:lnSpc>
                <a:spcPts val="2243"/>
              </a:lnSpc>
              <a:spcBef>
                <a:spcPct val="0"/>
              </a:spcBef>
            </a:pPr>
            <a:endParaRPr lang="en-US" sz="1601">
              <a:solidFill>
                <a:srgbClr val="000000"/>
              </a:solidFill>
              <a:latin typeface="Open Sauce"/>
              <a:ea typeface="Open Sauce"/>
              <a:cs typeface="Open Sauce"/>
              <a:sym typeface="Open Sauce"/>
            </a:endParaRPr>
          </a:p>
          <a:p>
            <a:pPr algn="l">
              <a:lnSpc>
                <a:spcPts val="2243"/>
              </a:lnSpc>
              <a:spcBef>
                <a:spcPct val="0"/>
              </a:spcBef>
            </a:pPr>
            <a:endParaRPr lang="en-US" sz="1601">
              <a:solidFill>
                <a:srgbClr val="000000"/>
              </a:solidFill>
              <a:latin typeface="Open Sauce"/>
              <a:ea typeface="Open Sauce"/>
              <a:cs typeface="Open Sauce"/>
              <a:sym typeface="Open Sauce"/>
            </a:endParaRPr>
          </a:p>
          <a:p>
            <a:pPr algn="l">
              <a:lnSpc>
                <a:spcPts val="2243"/>
              </a:lnSpc>
              <a:spcBef>
                <a:spcPct val="0"/>
              </a:spcBef>
            </a:pPr>
            <a:endParaRPr lang="en-US" sz="1601">
              <a:solidFill>
                <a:srgbClr val="000000"/>
              </a:solidFill>
              <a:latin typeface="Open Sauce"/>
              <a:ea typeface="Open Sauce"/>
              <a:cs typeface="Open Sauce"/>
              <a:sym typeface="Open Sauce"/>
            </a:endParaRPr>
          </a:p>
          <a:p>
            <a:pPr algn="l">
              <a:lnSpc>
                <a:spcPts val="2243"/>
              </a:lnSpc>
              <a:spcBef>
                <a:spcPct val="0"/>
              </a:spcBef>
            </a:pPr>
            <a:endParaRPr lang="en-US" sz="1601">
              <a:solidFill>
                <a:srgbClr val="000000"/>
              </a:solidFill>
              <a:latin typeface="Open Sauce"/>
              <a:ea typeface="Open Sauce"/>
              <a:cs typeface="Open Sauce"/>
              <a:sym typeface="Open Sauce"/>
            </a:endParaRPr>
          </a:p>
          <a:p>
            <a:pPr algn="l">
              <a:lnSpc>
                <a:spcPts val="2243"/>
              </a:lnSpc>
              <a:spcBef>
                <a:spcPct val="0"/>
              </a:spcBef>
            </a:pPr>
            <a:endParaRPr lang="en-US" sz="1601">
              <a:solidFill>
                <a:srgbClr val="000000"/>
              </a:solidFill>
              <a:latin typeface="Open Sauce"/>
              <a:ea typeface="Open Sauce"/>
              <a:cs typeface="Open Sauce"/>
              <a:sym typeface="Open Sauce"/>
            </a:endParaRPr>
          </a:p>
        </p:txBody>
      </p:sp>
      <p:sp>
        <p:nvSpPr>
          <p:cNvPr id="5" name="Freeform 5"/>
          <p:cNvSpPr/>
          <p:nvPr/>
        </p:nvSpPr>
        <p:spPr>
          <a:xfrm>
            <a:off x="5673069" y="6230653"/>
            <a:ext cx="627348" cy="627348"/>
          </a:xfrm>
          <a:custGeom>
            <a:avLst/>
            <a:gdLst/>
            <a:ahLst/>
            <a:cxnLst/>
            <a:rect l="l" t="t" r="r" b="b"/>
            <a:pathLst>
              <a:path w="669171" h="669171">
                <a:moveTo>
                  <a:pt x="0" y="0"/>
                </a:moveTo>
                <a:lnTo>
                  <a:pt x="669171" y="0"/>
                </a:lnTo>
                <a:lnTo>
                  <a:pt x="669171" y="669171"/>
                </a:lnTo>
                <a:lnTo>
                  <a:pt x="0" y="669171"/>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231294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81522"/>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ACACAC"/>
            </a:solidFill>
          </p:spPr>
          <p:txBody>
            <a:bodyPr/>
            <a:lstStyle/>
            <a:p>
              <a:endParaRPr lang="en-US" sz="1688"/>
            </a:p>
          </p:txBody>
        </p:sp>
      </p:grpSp>
      <p:sp>
        <p:nvSpPr>
          <p:cNvPr id="4" name="TextBox 4"/>
          <p:cNvSpPr txBox="1"/>
          <p:nvPr/>
        </p:nvSpPr>
        <p:spPr>
          <a:xfrm>
            <a:off x="2209800" y="297340"/>
            <a:ext cx="4263787" cy="394210"/>
          </a:xfrm>
          <a:prstGeom prst="rect">
            <a:avLst/>
          </a:prstGeom>
        </p:spPr>
        <p:txBody>
          <a:bodyPr wrap="square" lIns="0" tIns="0" rIns="0" bIns="0" rtlCol="0" anchor="t">
            <a:spAutoFit/>
          </a:bodyPr>
          <a:lstStyle/>
          <a:p>
            <a:pPr algn="l">
              <a:lnSpc>
                <a:spcPts val="3022"/>
              </a:lnSpc>
            </a:pPr>
            <a:r>
              <a:rPr lang="en-US" sz="2747">
                <a:solidFill>
                  <a:srgbClr val="000000"/>
                </a:solidFill>
                <a:latin typeface="Nunito Sans"/>
                <a:ea typeface="Nunito Sans"/>
                <a:cs typeface="Nunito Sans"/>
                <a:sym typeface="Nunito Sans"/>
              </a:rPr>
              <a:t>CONTACT</a:t>
            </a:r>
          </a:p>
        </p:txBody>
      </p:sp>
      <p:sp>
        <p:nvSpPr>
          <p:cNvPr id="5" name="TextBox 5"/>
          <p:cNvSpPr txBox="1"/>
          <p:nvPr/>
        </p:nvSpPr>
        <p:spPr>
          <a:xfrm>
            <a:off x="2209801" y="707273"/>
            <a:ext cx="4687165" cy="394210"/>
          </a:xfrm>
          <a:prstGeom prst="rect">
            <a:avLst/>
          </a:prstGeom>
        </p:spPr>
        <p:txBody>
          <a:bodyPr wrap="square" lIns="0" tIns="0" rIns="0" bIns="0" rtlCol="0" anchor="t">
            <a:spAutoFit/>
          </a:bodyPr>
          <a:lstStyle/>
          <a:p>
            <a:pPr algn="l">
              <a:lnSpc>
                <a:spcPts val="3022"/>
              </a:lnSpc>
            </a:pPr>
            <a:r>
              <a:rPr lang="en-US" sz="2747">
                <a:solidFill>
                  <a:srgbClr val="FEBF0E"/>
                </a:solidFill>
                <a:latin typeface="Nunito Sans Bold"/>
                <a:ea typeface="Nunito Sans Bold"/>
                <a:cs typeface="Nunito Sans Bold"/>
                <a:sym typeface="Nunito Sans Bold"/>
              </a:rPr>
              <a:t>INFORMATION </a:t>
            </a:r>
          </a:p>
        </p:txBody>
      </p:sp>
      <p:sp>
        <p:nvSpPr>
          <p:cNvPr id="6" name="TextBox 6"/>
          <p:cNvSpPr txBox="1"/>
          <p:nvPr/>
        </p:nvSpPr>
        <p:spPr>
          <a:xfrm>
            <a:off x="3860766" y="1810409"/>
            <a:ext cx="4488284" cy="1768561"/>
          </a:xfrm>
          <a:prstGeom prst="rect">
            <a:avLst/>
          </a:prstGeom>
        </p:spPr>
        <p:txBody>
          <a:bodyPr wrap="square" lIns="0" tIns="0" rIns="0" bIns="0" rtlCol="0" anchor="t">
            <a:spAutoFit/>
          </a:bodyPr>
          <a:lstStyle/>
          <a:p>
            <a:pPr algn="ctr">
              <a:lnSpc>
                <a:spcPts val="2795"/>
              </a:lnSpc>
            </a:pPr>
            <a:r>
              <a:rPr lang="en-US" sz="2329" spc="-23">
                <a:solidFill>
                  <a:srgbClr val="000000"/>
                </a:solidFill>
                <a:latin typeface="Open Sauce"/>
                <a:ea typeface="Open Sauce"/>
                <a:cs typeface="Open Sauce"/>
                <a:sym typeface="Open Sauce"/>
              </a:rPr>
              <a:t>Andrea Dykes </a:t>
            </a:r>
          </a:p>
          <a:p>
            <a:pPr algn="ctr">
              <a:lnSpc>
                <a:spcPts val="2345"/>
              </a:lnSpc>
            </a:pPr>
            <a:r>
              <a:rPr lang="en-US" sz="1954" spc="-19">
                <a:solidFill>
                  <a:srgbClr val="000000"/>
                </a:solidFill>
                <a:latin typeface="Open Sauce"/>
                <a:ea typeface="Open Sauce"/>
                <a:cs typeface="Open Sauce"/>
                <a:sym typeface="Open Sauce"/>
              </a:rPr>
              <a:t>Parenting &amp; At-Risk Specialist</a:t>
            </a:r>
          </a:p>
          <a:p>
            <a:pPr algn="ctr">
              <a:lnSpc>
                <a:spcPts val="2345"/>
              </a:lnSpc>
            </a:pPr>
            <a:r>
              <a:rPr lang="en-US" sz="1954" spc="-19">
                <a:solidFill>
                  <a:srgbClr val="000000"/>
                </a:solidFill>
                <a:latin typeface="Open Sauce"/>
                <a:ea typeface="Open Sauce"/>
                <a:cs typeface="Open Sauce"/>
                <a:sym typeface="Open Sauce"/>
              </a:rPr>
              <a:t>Jackson Professional Learning Center </a:t>
            </a:r>
          </a:p>
          <a:p>
            <a:pPr algn="ctr">
              <a:lnSpc>
                <a:spcPts val="2345"/>
              </a:lnSpc>
            </a:pPr>
            <a:r>
              <a:rPr lang="en-US" sz="1954" spc="-19">
                <a:solidFill>
                  <a:srgbClr val="000000"/>
                </a:solidFill>
                <a:latin typeface="Open Sauce"/>
                <a:ea typeface="Open Sauce"/>
                <a:cs typeface="Open Sauce"/>
                <a:sym typeface="Open Sauce"/>
              </a:rPr>
              <a:t>(254) 336-0211 </a:t>
            </a:r>
          </a:p>
          <a:p>
            <a:pPr algn="ctr">
              <a:lnSpc>
                <a:spcPts val="2345"/>
              </a:lnSpc>
            </a:pPr>
            <a:r>
              <a:rPr lang="en-US" sz="1954" spc="-19">
                <a:solidFill>
                  <a:srgbClr val="000000"/>
                </a:solidFill>
                <a:latin typeface="Open Sauce"/>
                <a:ea typeface="Open Sauce"/>
                <a:cs typeface="Open Sauce"/>
                <a:sym typeface="Open Sauce"/>
              </a:rPr>
              <a:t>Andrea.Dykes@killeenisd.org</a:t>
            </a:r>
          </a:p>
          <a:p>
            <a:pPr algn="ctr">
              <a:lnSpc>
                <a:spcPts val="1670"/>
              </a:lnSpc>
              <a:spcBef>
                <a:spcPct val="0"/>
              </a:spcBef>
            </a:pPr>
            <a:endParaRPr lang="en-US" sz="1954" spc="-19">
              <a:solidFill>
                <a:srgbClr val="000000"/>
              </a:solidFill>
              <a:latin typeface="Open Sauce"/>
              <a:ea typeface="Open Sauce"/>
              <a:cs typeface="Open Sauce"/>
              <a:sym typeface="Open Sauce"/>
            </a:endParaRP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
        <p:nvSpPr>
          <p:cNvPr id="8" name="Freeform 8"/>
          <p:cNvSpPr/>
          <p:nvPr/>
        </p:nvSpPr>
        <p:spPr>
          <a:xfrm>
            <a:off x="3818014" y="3763152"/>
            <a:ext cx="4555973" cy="2784838"/>
          </a:xfrm>
          <a:custGeom>
            <a:avLst/>
            <a:gdLst/>
            <a:ahLst/>
            <a:cxnLst/>
            <a:rect l="l" t="t" r="r" b="b"/>
            <a:pathLst>
              <a:path w="4859704" h="2970494">
                <a:moveTo>
                  <a:pt x="0" y="0"/>
                </a:moveTo>
                <a:lnTo>
                  <a:pt x="4859704" y="0"/>
                </a:lnTo>
                <a:lnTo>
                  <a:pt x="4859704" y="2970494"/>
                </a:lnTo>
                <a:lnTo>
                  <a:pt x="0" y="2970494"/>
                </a:lnTo>
                <a:lnTo>
                  <a:pt x="0" y="0"/>
                </a:lnTo>
                <a:close/>
              </a:path>
            </a:pathLst>
          </a:custGeom>
          <a:blipFill>
            <a:blip r:embed="rId3"/>
            <a:stretch>
              <a:fillRect/>
            </a:stretch>
          </a:blipFill>
        </p:spPr>
        <p:txBody>
          <a:bodyPr/>
          <a:lstStyle/>
          <a:p>
            <a:endParaRPr lang="en-US" sz="1688"/>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705524"/>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3321429" y="335310"/>
            <a:ext cx="4941326" cy="598765"/>
          </a:xfrm>
          <a:prstGeom prst="rect">
            <a:avLst/>
          </a:prstGeom>
        </p:spPr>
        <p:txBody>
          <a:bodyPr wrap="square" lIns="0" tIns="0" rIns="0" bIns="0" rtlCol="0" anchor="t">
            <a:spAutoFit/>
          </a:bodyPr>
          <a:lstStyle/>
          <a:p>
            <a:pPr algn="l">
              <a:lnSpc>
                <a:spcPts val="4895"/>
              </a:lnSpc>
              <a:spcBef>
                <a:spcPct val="0"/>
              </a:spcBef>
            </a:pPr>
            <a:r>
              <a:rPr lang="en-US" sz="3496">
                <a:solidFill>
                  <a:srgbClr val="FEBF0E"/>
                </a:solidFill>
                <a:latin typeface="Open Sauce Bold"/>
                <a:ea typeface="Open Sauce Bold"/>
                <a:cs typeface="Open Sauce Bold"/>
                <a:sym typeface="Open Sauce Bold"/>
              </a:rPr>
              <a:t>Program Organization </a:t>
            </a:r>
          </a:p>
        </p:txBody>
      </p:sp>
      <p:sp>
        <p:nvSpPr>
          <p:cNvPr id="4" name="TextBox 4"/>
          <p:cNvSpPr txBox="1"/>
          <p:nvPr/>
        </p:nvSpPr>
        <p:spPr>
          <a:xfrm>
            <a:off x="1573616" y="1218261"/>
            <a:ext cx="9094384" cy="5414605"/>
          </a:xfrm>
          <a:prstGeom prst="rect">
            <a:avLst/>
          </a:prstGeom>
        </p:spPr>
        <p:txBody>
          <a:bodyPr wrap="square" lIns="0" tIns="0" rIns="0" bIns="0" rtlCol="0" anchor="t">
            <a:spAutoFit/>
          </a:bodyPr>
          <a:lstStyle/>
          <a:p>
            <a:pPr algn="l">
              <a:lnSpc>
                <a:spcPts val="2283"/>
              </a:lnSpc>
            </a:pPr>
            <a:endParaRPr sz="1688"/>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The principal oversees his/her campus and designates a Volunteer Coordinator.</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 Coordinators guide program implementation.</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will be provided a handbook of guidelines and procedures.</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are carefully screened to protect students, staff, and other visitors on the campus. </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will follow the identified procedures for their campus and the district. </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All employees are expected to work together in a cooperative spirit to serve the best interests of the district and to be courteous to students, one another, and the public.</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p:txBody>
      </p:sp>
      <p:sp>
        <p:nvSpPr>
          <p:cNvPr id="5" name="Freeform 5"/>
          <p:cNvSpPr/>
          <p:nvPr/>
        </p:nvSpPr>
        <p:spPr>
          <a:xfrm>
            <a:off x="5359395" y="5848477"/>
            <a:ext cx="865394" cy="865394"/>
          </a:xfrm>
          <a:custGeom>
            <a:avLst/>
            <a:gdLst/>
            <a:ahLst/>
            <a:cxnLst/>
            <a:rect l="l" t="t" r="r" b="b"/>
            <a:pathLst>
              <a:path w="923087" h="923087">
                <a:moveTo>
                  <a:pt x="0" y="0"/>
                </a:moveTo>
                <a:lnTo>
                  <a:pt x="923087" y="0"/>
                </a:lnTo>
                <a:lnTo>
                  <a:pt x="923087" y="923087"/>
                </a:lnTo>
                <a:lnTo>
                  <a:pt x="0" y="923087"/>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315507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740875"/>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2458478" y="264716"/>
            <a:ext cx="7280835" cy="589649"/>
          </a:xfrm>
          <a:prstGeom prst="rect">
            <a:avLst/>
          </a:prstGeom>
        </p:spPr>
        <p:txBody>
          <a:bodyPr wrap="square" lIns="0" tIns="0" rIns="0" bIns="0" rtlCol="0" anchor="t">
            <a:spAutoFit/>
          </a:bodyPr>
          <a:lstStyle/>
          <a:p>
            <a:pPr algn="l">
              <a:lnSpc>
                <a:spcPts val="4895"/>
              </a:lnSpc>
              <a:spcBef>
                <a:spcPct val="0"/>
              </a:spcBef>
            </a:pPr>
            <a:r>
              <a:rPr lang="en-US" sz="3496">
                <a:solidFill>
                  <a:srgbClr val="FEBF0E"/>
                </a:solidFill>
                <a:latin typeface="Open Sauce Bold"/>
                <a:ea typeface="Open Sauce Bold"/>
                <a:cs typeface="Open Sauce Bold"/>
                <a:sym typeface="Open Sauce Bold"/>
              </a:rPr>
              <a:t>Volunteer Program Procedures</a:t>
            </a:r>
          </a:p>
        </p:txBody>
      </p:sp>
      <p:sp>
        <p:nvSpPr>
          <p:cNvPr id="4" name="TextBox 4"/>
          <p:cNvSpPr txBox="1"/>
          <p:nvPr/>
        </p:nvSpPr>
        <p:spPr>
          <a:xfrm>
            <a:off x="1819994" y="708303"/>
            <a:ext cx="9012862" cy="4995598"/>
          </a:xfrm>
          <a:prstGeom prst="rect">
            <a:avLst/>
          </a:prstGeom>
        </p:spPr>
        <p:txBody>
          <a:bodyPr wrap="square" lIns="0" tIns="0" rIns="0" bIns="0" rtlCol="0" anchor="t">
            <a:spAutoFit/>
          </a:bodyPr>
          <a:lstStyle/>
          <a:p>
            <a:pPr algn="l">
              <a:lnSpc>
                <a:spcPts val="2283"/>
              </a:lnSpc>
            </a:pPr>
            <a:endParaRPr sz="1688"/>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Ensure that you have completed the online volunteer application. There is not a paper option for the application. If you need access to a computer to complete the application, please speak with the volunteer coordinator or campus administration.</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Allow 72 hours for the application to process. </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Check with your Campus Volunteer Coordinator to determine the status of your application.</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must annually clear a background check and attend volunteer orientation training before they may begin volunteer work.</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Completion of the volunteer requirements does not guarantee volunteer service opportunities.</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Always sign-in at the front office upon arrival at the campus.</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p:txBody>
      </p:sp>
      <p:sp>
        <p:nvSpPr>
          <p:cNvPr id="5" name="Freeform 5"/>
          <p:cNvSpPr/>
          <p:nvPr/>
        </p:nvSpPr>
        <p:spPr>
          <a:xfrm>
            <a:off x="5472013" y="5881448"/>
            <a:ext cx="865394" cy="865394"/>
          </a:xfrm>
          <a:custGeom>
            <a:avLst/>
            <a:gdLst/>
            <a:ahLst/>
            <a:cxnLst/>
            <a:rect l="l" t="t" r="r" b="b"/>
            <a:pathLst>
              <a:path w="923087" h="923087">
                <a:moveTo>
                  <a:pt x="0" y="0"/>
                </a:moveTo>
                <a:lnTo>
                  <a:pt x="923087" y="0"/>
                </a:lnTo>
                <a:lnTo>
                  <a:pt x="923087" y="923087"/>
                </a:lnTo>
                <a:lnTo>
                  <a:pt x="0" y="923087"/>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290949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913264"/>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2570361" y="279499"/>
            <a:ext cx="6803073" cy="538609"/>
          </a:xfrm>
          <a:prstGeom prst="rect">
            <a:avLst/>
          </a:prstGeom>
        </p:spPr>
        <p:txBody>
          <a:bodyPr wrap="square" lIns="0" tIns="0" rIns="0" bIns="0" rtlCol="0" anchor="t">
            <a:spAutoFit/>
          </a:bodyPr>
          <a:lstStyle/>
          <a:p>
            <a:pPr marL="0" lvl="0" indent="0" algn="ctr">
              <a:lnSpc>
                <a:spcPts val="4200"/>
              </a:lnSpc>
            </a:pPr>
            <a:r>
              <a:rPr lang="en-US" sz="3500" spc="-35">
                <a:solidFill>
                  <a:srgbClr val="FEBF0E"/>
                </a:solidFill>
                <a:latin typeface="Open Sauce Bold"/>
                <a:ea typeface="Open Sauce Bold"/>
                <a:cs typeface="Open Sauce Bold"/>
                <a:sym typeface="Open Sauce Bold"/>
              </a:rPr>
              <a:t>FIELD TRIP KEYS TO SUCCESS</a:t>
            </a:r>
          </a:p>
        </p:txBody>
      </p:sp>
      <p:sp>
        <p:nvSpPr>
          <p:cNvPr id="4" name="TextBox 4"/>
          <p:cNvSpPr txBox="1"/>
          <p:nvPr/>
        </p:nvSpPr>
        <p:spPr>
          <a:xfrm>
            <a:off x="2361544" y="922438"/>
            <a:ext cx="8306456" cy="7129105"/>
          </a:xfrm>
          <a:prstGeom prst="rect">
            <a:avLst/>
          </a:prstGeom>
        </p:spPr>
        <p:txBody>
          <a:bodyPr wrap="square" lIns="0" tIns="0" rIns="0" bIns="0" rtlCol="0" anchor="t">
            <a:spAutoFit/>
          </a:bodyPr>
          <a:lstStyle/>
          <a:p>
            <a:pPr algn="l">
              <a:lnSpc>
                <a:spcPts val="2283"/>
              </a:lnSpc>
            </a:pPr>
            <a:r>
              <a:rPr lang="en-US" sz="1630">
                <a:solidFill>
                  <a:srgbClr val="000000"/>
                </a:solidFill>
                <a:latin typeface="Open Sauce"/>
                <a:ea typeface="Open Sauce"/>
                <a:cs typeface="Open Sauce"/>
                <a:sym typeface="Open Sauce"/>
              </a:rPr>
              <a:t>1.   Confirm the date, time, and location of the field trip.</a:t>
            </a:r>
          </a:p>
          <a:p>
            <a:pPr algn="l">
              <a:lnSpc>
                <a:spcPts val="2283"/>
              </a:lnSpc>
            </a:pPr>
            <a:r>
              <a:rPr lang="en-US" sz="1630">
                <a:solidFill>
                  <a:srgbClr val="000000"/>
                </a:solidFill>
                <a:latin typeface="Open Sauce"/>
                <a:ea typeface="Open Sauce"/>
                <a:cs typeface="Open Sauce"/>
                <a:sym typeface="Open Sauce"/>
              </a:rPr>
              <a:t>2.   Dress comfortably, but appropriate.</a:t>
            </a:r>
          </a:p>
          <a:p>
            <a:pPr algn="l">
              <a:lnSpc>
                <a:spcPts val="2283"/>
              </a:lnSpc>
            </a:pPr>
            <a:r>
              <a:rPr lang="en-US" sz="1630">
                <a:solidFill>
                  <a:srgbClr val="000000"/>
                </a:solidFill>
                <a:latin typeface="Open Sauce"/>
                <a:ea typeface="Open Sauce"/>
                <a:cs typeface="Open Sauce"/>
                <a:sym typeface="Open Sauce"/>
              </a:rPr>
              <a:t>3.   Sign in at the school front office.</a:t>
            </a:r>
          </a:p>
          <a:p>
            <a:pPr algn="l">
              <a:lnSpc>
                <a:spcPts val="2283"/>
              </a:lnSpc>
            </a:pPr>
            <a:r>
              <a:rPr lang="en-US" sz="1630">
                <a:solidFill>
                  <a:srgbClr val="000000"/>
                </a:solidFill>
                <a:latin typeface="Open Sauce"/>
                <a:ea typeface="Open Sauce"/>
                <a:cs typeface="Open Sauce"/>
                <a:sym typeface="Open Sauce"/>
              </a:rPr>
              <a:t>4.   Follow the instructions of the staff.</a:t>
            </a:r>
          </a:p>
          <a:p>
            <a:pPr algn="l">
              <a:lnSpc>
                <a:spcPts val="2283"/>
              </a:lnSpc>
            </a:pPr>
            <a:r>
              <a:rPr lang="en-US" sz="1630">
                <a:solidFill>
                  <a:srgbClr val="000000"/>
                </a:solidFill>
                <a:latin typeface="Open Sauce"/>
                <a:ea typeface="Open Sauce"/>
                <a:cs typeface="Open Sauce"/>
                <a:sym typeface="Open Sauce"/>
              </a:rPr>
              <a:t>5.   Be prepared to support/assist the staff and students.</a:t>
            </a:r>
          </a:p>
          <a:p>
            <a:pPr algn="l">
              <a:lnSpc>
                <a:spcPts val="2283"/>
              </a:lnSpc>
            </a:pPr>
            <a:r>
              <a:rPr lang="en-US" sz="1630">
                <a:solidFill>
                  <a:srgbClr val="000000"/>
                </a:solidFill>
                <a:latin typeface="Open Sauce"/>
                <a:ea typeface="Open Sauce"/>
                <a:cs typeface="Open Sauce"/>
                <a:sym typeface="Open Sauce"/>
              </a:rPr>
              <a:t>6.   Reinforce field trip expectations.</a:t>
            </a:r>
          </a:p>
          <a:p>
            <a:pPr algn="l">
              <a:lnSpc>
                <a:spcPts val="2283"/>
              </a:lnSpc>
            </a:pPr>
            <a:r>
              <a:rPr lang="en-US" sz="1630">
                <a:solidFill>
                  <a:srgbClr val="000000"/>
                </a:solidFill>
                <a:latin typeface="Open Sauce"/>
                <a:ea typeface="Open Sauce"/>
                <a:cs typeface="Open Sauce"/>
                <a:sym typeface="Open Sauce"/>
              </a:rPr>
              <a:t>7.   Stay alert and proactive.</a:t>
            </a:r>
          </a:p>
          <a:p>
            <a:pPr algn="l">
              <a:lnSpc>
                <a:spcPts val="2283"/>
              </a:lnSpc>
            </a:pPr>
            <a:r>
              <a:rPr lang="en-US" sz="1630">
                <a:solidFill>
                  <a:srgbClr val="000000"/>
                </a:solidFill>
                <a:latin typeface="Open Sauce"/>
                <a:ea typeface="Open Sauce"/>
                <a:cs typeface="Open Sauce"/>
                <a:sym typeface="Open Sauce"/>
              </a:rPr>
              <a:t>8.   Remain in line of sight of the staff.</a:t>
            </a:r>
          </a:p>
          <a:p>
            <a:pPr algn="l">
              <a:lnSpc>
                <a:spcPts val="2283"/>
              </a:lnSpc>
            </a:pPr>
            <a:r>
              <a:rPr lang="en-US" sz="1630">
                <a:solidFill>
                  <a:srgbClr val="000000"/>
                </a:solidFill>
                <a:latin typeface="Open Sauce"/>
                <a:ea typeface="Open Sauce"/>
                <a:cs typeface="Open Sauce"/>
                <a:sym typeface="Open Sauce"/>
              </a:rPr>
              <a:t>9.   Report concerns or problems to the staff.</a:t>
            </a:r>
          </a:p>
          <a:p>
            <a:pPr algn="l">
              <a:lnSpc>
                <a:spcPts val="2283"/>
              </a:lnSpc>
            </a:pPr>
            <a:r>
              <a:rPr lang="en-US" sz="1630">
                <a:solidFill>
                  <a:srgbClr val="000000"/>
                </a:solidFill>
                <a:latin typeface="Open Sauce"/>
                <a:ea typeface="Open Sauce"/>
                <a:cs typeface="Open Sauce"/>
                <a:sym typeface="Open Sauce"/>
              </a:rPr>
              <a:t>10. Allow the staff to handle behavior consequences.</a:t>
            </a:r>
          </a:p>
          <a:p>
            <a:pPr algn="l">
              <a:lnSpc>
                <a:spcPts val="2283"/>
              </a:lnSpc>
            </a:pPr>
            <a:r>
              <a:rPr lang="en-US" sz="1630">
                <a:solidFill>
                  <a:srgbClr val="000000"/>
                </a:solidFill>
                <a:latin typeface="Open Sauce"/>
                <a:ea typeface="Open Sauce"/>
                <a:cs typeface="Open Sauce"/>
                <a:sym typeface="Open Sauce"/>
              </a:rPr>
              <a:t>11. Understand the importance of confidentiality.</a:t>
            </a:r>
          </a:p>
          <a:p>
            <a:pPr algn="l">
              <a:lnSpc>
                <a:spcPts val="2283"/>
              </a:lnSpc>
            </a:pPr>
            <a:r>
              <a:rPr lang="en-US" sz="1630">
                <a:solidFill>
                  <a:srgbClr val="000000"/>
                </a:solidFill>
                <a:latin typeface="Open Sauce"/>
                <a:ea typeface="Open Sauce"/>
                <a:cs typeface="Open Sauce"/>
                <a:sym typeface="Open Sauce"/>
              </a:rPr>
              <a:t>12. When in doubt, ask questions. </a:t>
            </a:r>
          </a:p>
          <a:p>
            <a:pPr algn="l">
              <a:lnSpc>
                <a:spcPts val="2283"/>
              </a:lnSpc>
            </a:pPr>
            <a:r>
              <a:rPr lang="en-US" sz="1630">
                <a:solidFill>
                  <a:srgbClr val="000000"/>
                </a:solidFill>
                <a:latin typeface="Open Sauce"/>
                <a:ea typeface="Open Sauce"/>
                <a:cs typeface="Open Sauce"/>
                <a:sym typeface="Open Sauce"/>
              </a:rPr>
              <a:t>13. Do not bring other children or adults when you volunteer.</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r>
              <a:rPr lang="en-US" sz="1630" spc="-16">
                <a:solidFill>
                  <a:srgbClr val="000000"/>
                </a:solidFill>
                <a:latin typeface="Open Sauce"/>
                <a:ea typeface="Open Sauce"/>
                <a:cs typeface="Open Sauce"/>
                <a:sym typeface="Open Sauce"/>
              </a:rPr>
              <a:t>*Completion of the volunteer requirements does not guarantee volunteer service opportunities.</a:t>
            </a:r>
          </a:p>
          <a:p>
            <a:pPr algn="l">
              <a:lnSpc>
                <a:spcPts val="2283"/>
              </a:lnSpc>
            </a:pPr>
            <a:r>
              <a:rPr lang="en-US" sz="1630" spc="-16">
                <a:solidFill>
                  <a:srgbClr val="000000"/>
                </a:solidFill>
                <a:latin typeface="Open Sauce"/>
                <a:ea typeface="Open Sauce"/>
                <a:cs typeface="Open Sauce"/>
                <a:sym typeface="Open Sauce"/>
              </a:rPr>
              <a:t>The principal will determine the number of volunteers needed for a field trip. </a:t>
            </a:r>
          </a:p>
          <a:p>
            <a:pPr algn="l">
              <a:lnSpc>
                <a:spcPts val="2283"/>
              </a:lnSpc>
            </a:pPr>
            <a:r>
              <a:rPr lang="en-US" sz="1630">
                <a:solidFill>
                  <a:srgbClr val="000000"/>
                </a:solidFill>
                <a:latin typeface="Open Sauce"/>
                <a:ea typeface="Open Sauce"/>
                <a:cs typeface="Open Sauce"/>
                <a:sym typeface="Open Sauce"/>
              </a:rPr>
              <a:t> </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spcBef>
                <a:spcPct val="0"/>
              </a:spcBef>
            </a:pPr>
            <a:endParaRPr lang="en-US" sz="1630">
              <a:solidFill>
                <a:srgbClr val="000000"/>
              </a:solidFill>
              <a:latin typeface="Open Sauce"/>
              <a:ea typeface="Open Sauce"/>
              <a:cs typeface="Open Sauce"/>
              <a:sym typeface="Open Sauce"/>
            </a:endParaRPr>
          </a:p>
          <a:p>
            <a:pPr algn="l">
              <a:lnSpc>
                <a:spcPts val="2283"/>
              </a:lnSpc>
              <a:spcBef>
                <a:spcPct val="0"/>
              </a:spcBef>
            </a:pPr>
            <a:endParaRPr lang="en-US" sz="1630">
              <a:solidFill>
                <a:srgbClr val="000000"/>
              </a:solidFill>
              <a:latin typeface="Open Sauce"/>
              <a:ea typeface="Open Sauce"/>
              <a:cs typeface="Open Sauce"/>
              <a:sym typeface="Open Sauce"/>
            </a:endParaRPr>
          </a:p>
        </p:txBody>
      </p:sp>
      <p:sp>
        <p:nvSpPr>
          <p:cNvPr id="5" name="Freeform 5"/>
          <p:cNvSpPr/>
          <p:nvPr/>
        </p:nvSpPr>
        <p:spPr>
          <a:xfrm>
            <a:off x="5663303" y="5913265"/>
            <a:ext cx="865394" cy="865394"/>
          </a:xfrm>
          <a:custGeom>
            <a:avLst/>
            <a:gdLst/>
            <a:ahLst/>
            <a:cxnLst/>
            <a:rect l="l" t="t" r="r" b="b"/>
            <a:pathLst>
              <a:path w="923087" h="923087">
                <a:moveTo>
                  <a:pt x="0" y="0"/>
                </a:moveTo>
                <a:lnTo>
                  <a:pt x="923088" y="0"/>
                </a:lnTo>
                <a:lnTo>
                  <a:pt x="923088" y="923087"/>
                </a:lnTo>
                <a:lnTo>
                  <a:pt x="0" y="923087"/>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384829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827785"/>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TextBox 3"/>
          <p:cNvSpPr txBox="1"/>
          <p:nvPr/>
        </p:nvSpPr>
        <p:spPr>
          <a:xfrm>
            <a:off x="1441338" y="335310"/>
            <a:ext cx="8975814" cy="598765"/>
          </a:xfrm>
          <a:prstGeom prst="rect">
            <a:avLst/>
          </a:prstGeom>
        </p:spPr>
        <p:txBody>
          <a:bodyPr wrap="square" lIns="0" tIns="0" rIns="0" bIns="0" rtlCol="0" anchor="t">
            <a:spAutoFit/>
          </a:bodyPr>
          <a:lstStyle/>
          <a:p>
            <a:pPr algn="ctr">
              <a:lnSpc>
                <a:spcPts val="4895"/>
              </a:lnSpc>
              <a:spcBef>
                <a:spcPct val="0"/>
              </a:spcBef>
            </a:pPr>
            <a:r>
              <a:rPr lang="en-US" sz="3496">
                <a:solidFill>
                  <a:srgbClr val="FEBF0E"/>
                </a:solidFill>
                <a:latin typeface="Open Sauce Bold"/>
                <a:ea typeface="Open Sauce Bold"/>
                <a:cs typeface="Open Sauce Bold"/>
                <a:sym typeface="Open Sauce Bold"/>
              </a:rPr>
              <a:t>CONFIDENTIALITY</a:t>
            </a:r>
          </a:p>
        </p:txBody>
      </p:sp>
      <p:sp>
        <p:nvSpPr>
          <p:cNvPr id="4" name="TextBox 4"/>
          <p:cNvSpPr txBox="1"/>
          <p:nvPr/>
        </p:nvSpPr>
        <p:spPr>
          <a:xfrm>
            <a:off x="2132170" y="785125"/>
            <a:ext cx="7927661" cy="6723461"/>
          </a:xfrm>
          <a:prstGeom prst="rect">
            <a:avLst/>
          </a:prstGeom>
        </p:spPr>
        <p:txBody>
          <a:bodyPr wrap="square" lIns="0" tIns="0" rIns="0" bIns="0" rtlCol="0" anchor="t">
            <a:spAutoFit/>
          </a:bodyPr>
          <a:lstStyle/>
          <a:p>
            <a:pPr algn="l">
              <a:lnSpc>
                <a:spcPts val="2283"/>
              </a:lnSpc>
            </a:pPr>
            <a:endParaRPr sz="1688"/>
          </a:p>
          <a:p>
            <a:pPr algn="l">
              <a:lnSpc>
                <a:spcPts val="2283"/>
              </a:lnSpc>
            </a:pPr>
            <a:r>
              <a:rPr lang="en-US" sz="1630">
                <a:solidFill>
                  <a:srgbClr val="000000"/>
                </a:solidFill>
                <a:latin typeface="Open Sauce"/>
                <a:ea typeface="Open Sauce"/>
                <a:cs typeface="Open Sauce"/>
                <a:sym typeface="Open Sauce"/>
              </a:rPr>
              <a:t>Understand the Importance of CONFIDENTIALITY</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r>
              <a:rPr lang="en-US" sz="1630">
                <a:solidFill>
                  <a:srgbClr val="000000"/>
                </a:solidFill>
                <a:latin typeface="Open Sauce"/>
                <a:ea typeface="Open Sauce"/>
                <a:cs typeface="Open Sauce"/>
                <a:sym typeface="Open Sauce"/>
              </a:rPr>
              <a:t>•Do not discuss staff, students, or school affairs with anyone except the appropriate staff member.</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r>
              <a:rPr lang="en-US" sz="1630">
                <a:solidFill>
                  <a:srgbClr val="000000"/>
                </a:solidFill>
                <a:latin typeface="Open Sauce"/>
                <a:ea typeface="Open Sauce"/>
                <a:cs typeface="Open Sauce"/>
                <a:sym typeface="Open Sauce"/>
              </a:rPr>
              <a:t>•When it is necessary to discuss confidential information, do so in a professional and problem-solving manner – and ONLY with staff who need to know. </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r>
              <a:rPr lang="en-US" sz="1630">
                <a:solidFill>
                  <a:srgbClr val="000000"/>
                </a:solidFill>
                <a:latin typeface="Open Sauce"/>
                <a:ea typeface="Open Sauce"/>
                <a:cs typeface="Open Sauce"/>
                <a:sym typeface="Open Sauce"/>
              </a:rPr>
              <a:t>•As a general rule, what is seen and heard in your area of service…stays within the area of service. </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r>
              <a:rPr lang="en-US" sz="1630">
                <a:solidFill>
                  <a:srgbClr val="000000"/>
                </a:solidFill>
                <a:latin typeface="Open Sauce"/>
                <a:ea typeface="Open Sauce"/>
                <a:cs typeface="Open Sauce"/>
                <a:sym typeface="Open Sauce"/>
              </a:rPr>
              <a:t>•EXCEPTION: Anything that may negatively impact students or staff members must immediately be shared with the volunteer coordinator, the campus principal, or other available administrator. </a:t>
            </a:r>
          </a:p>
          <a:p>
            <a:pPr algn="l">
              <a:lnSpc>
                <a:spcPts val="2283"/>
              </a:lnSpc>
            </a:pPr>
            <a:endParaRPr lang="en-US" sz="1630">
              <a:solidFill>
                <a:srgbClr val="000000"/>
              </a:solidFill>
              <a:latin typeface="Open Sauce"/>
              <a:ea typeface="Open Sauce"/>
              <a:cs typeface="Open Sauce"/>
              <a:sym typeface="Open Sauce"/>
            </a:endParaRPr>
          </a:p>
          <a:p>
            <a:pPr algn="l">
              <a:lnSpc>
                <a:spcPts val="1521"/>
              </a:lnSpc>
            </a:pPr>
            <a:endParaRPr lang="en-US" sz="1630">
              <a:solidFill>
                <a:srgbClr val="000000"/>
              </a:solidFill>
              <a:latin typeface="Open Sauce"/>
              <a:ea typeface="Open Sauce"/>
              <a:cs typeface="Open Sauce"/>
              <a:sym typeface="Open Sauce"/>
            </a:endParaRPr>
          </a:p>
          <a:p>
            <a:pPr algn="l">
              <a:lnSpc>
                <a:spcPts val="1157"/>
              </a:lnSpc>
            </a:pPr>
            <a:endParaRPr lang="en-US" sz="1630">
              <a:solidFill>
                <a:srgbClr val="000000"/>
              </a:solidFill>
              <a:latin typeface="Open Sauce"/>
              <a:ea typeface="Open Sauce"/>
              <a:cs typeface="Open Sauce"/>
              <a:sym typeface="Open Sauce"/>
            </a:endParaRPr>
          </a:p>
          <a:p>
            <a:pPr algn="l">
              <a:lnSpc>
                <a:spcPts val="1230"/>
              </a:lnSpc>
            </a:pPr>
            <a:r>
              <a:rPr lang="en-US" sz="878">
                <a:solidFill>
                  <a:srgbClr val="000000"/>
                </a:solidFill>
                <a:latin typeface="Open Sauce"/>
                <a:ea typeface="Open Sauce"/>
                <a:cs typeface="Open Sauce"/>
                <a:sym typeface="Open Sauce"/>
              </a:rPr>
              <a:t>                     </a:t>
            </a: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endParaRPr lang="en-US" sz="878">
              <a:solidFill>
                <a:srgbClr val="000000"/>
              </a:solidFill>
              <a:latin typeface="Open Sauce"/>
              <a:ea typeface="Open Sauce"/>
              <a:cs typeface="Open Sauce"/>
              <a:sym typeface="Open Sauce"/>
            </a:endParaRPr>
          </a:p>
          <a:p>
            <a:pPr algn="l">
              <a:lnSpc>
                <a:spcPts val="1230"/>
              </a:lnSpc>
            </a:pPr>
            <a:r>
              <a:rPr lang="en-US" sz="878">
                <a:solidFill>
                  <a:srgbClr val="000000"/>
                </a:solidFill>
                <a:latin typeface="Open Sauce"/>
                <a:ea typeface="Open Sauce"/>
                <a:cs typeface="Open Sauce"/>
                <a:sym typeface="Open Sauce"/>
              </a:rPr>
              <a:t> </a:t>
            </a:r>
          </a:p>
        </p:txBody>
      </p:sp>
      <p:sp>
        <p:nvSpPr>
          <p:cNvPr id="5" name="Freeform 5"/>
          <p:cNvSpPr/>
          <p:nvPr/>
        </p:nvSpPr>
        <p:spPr>
          <a:xfrm>
            <a:off x="5663303" y="5905061"/>
            <a:ext cx="865394" cy="865394"/>
          </a:xfrm>
          <a:custGeom>
            <a:avLst/>
            <a:gdLst/>
            <a:ahLst/>
            <a:cxnLst/>
            <a:rect l="l" t="t" r="r" b="b"/>
            <a:pathLst>
              <a:path w="923087" h="923087">
                <a:moveTo>
                  <a:pt x="0" y="0"/>
                </a:moveTo>
                <a:lnTo>
                  <a:pt x="923088" y="0"/>
                </a:lnTo>
                <a:lnTo>
                  <a:pt x="923088" y="923087"/>
                </a:lnTo>
                <a:lnTo>
                  <a:pt x="0" y="923087"/>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342155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0" y="5811576"/>
            <a:ext cx="9144000" cy="0"/>
          </a:xfrm>
          <a:prstGeom prst="line">
            <a:avLst/>
          </a:prstGeom>
          <a:ln w="47625" cap="flat">
            <a:solidFill>
              <a:srgbClr val="000000"/>
            </a:solidFill>
            <a:prstDash val="solid"/>
            <a:headEnd type="none" w="sm" len="sm"/>
            <a:tailEnd type="none" w="sm" len="sm"/>
          </a:ln>
        </p:spPr>
        <p:txBody>
          <a:bodyPr/>
          <a:lstStyle/>
          <a:p>
            <a:endParaRPr lang="en-US" sz="1688"/>
          </a:p>
        </p:txBody>
      </p:sp>
      <p:sp>
        <p:nvSpPr>
          <p:cNvPr id="3" name="Freeform 3"/>
          <p:cNvSpPr/>
          <p:nvPr/>
        </p:nvSpPr>
        <p:spPr>
          <a:xfrm>
            <a:off x="4824967" y="3247897"/>
            <a:ext cx="2542067" cy="2074962"/>
          </a:xfrm>
          <a:custGeom>
            <a:avLst/>
            <a:gdLst/>
            <a:ahLst/>
            <a:cxnLst/>
            <a:rect l="l" t="t" r="r" b="b"/>
            <a:pathLst>
              <a:path w="2711538" h="2213293">
                <a:moveTo>
                  <a:pt x="0" y="0"/>
                </a:moveTo>
                <a:lnTo>
                  <a:pt x="2711538" y="0"/>
                </a:lnTo>
                <a:lnTo>
                  <a:pt x="2711538" y="2213292"/>
                </a:lnTo>
                <a:lnTo>
                  <a:pt x="0" y="2213292"/>
                </a:lnTo>
                <a:lnTo>
                  <a:pt x="0" y="0"/>
                </a:lnTo>
                <a:close/>
              </a:path>
            </a:pathLst>
          </a:custGeom>
          <a:blipFill>
            <a:blip r:embed="rId2"/>
            <a:stretch>
              <a:fillRect/>
            </a:stretch>
          </a:blipFill>
        </p:spPr>
        <p:txBody>
          <a:bodyPr/>
          <a:lstStyle/>
          <a:p>
            <a:endParaRPr lang="en-US" sz="1688"/>
          </a:p>
        </p:txBody>
      </p:sp>
      <p:sp>
        <p:nvSpPr>
          <p:cNvPr id="4" name="TextBox 4"/>
          <p:cNvSpPr txBox="1"/>
          <p:nvPr/>
        </p:nvSpPr>
        <p:spPr>
          <a:xfrm>
            <a:off x="2886075" y="901653"/>
            <a:ext cx="6419850" cy="538609"/>
          </a:xfrm>
          <a:prstGeom prst="rect">
            <a:avLst/>
          </a:prstGeom>
        </p:spPr>
        <p:txBody>
          <a:bodyPr wrap="square" lIns="0" tIns="0" rIns="0" bIns="0" rtlCol="0" anchor="t">
            <a:spAutoFit/>
          </a:bodyPr>
          <a:lstStyle/>
          <a:p>
            <a:pPr marL="0" lvl="0" indent="0" algn="ctr">
              <a:lnSpc>
                <a:spcPts val="4200"/>
              </a:lnSpc>
            </a:pPr>
            <a:r>
              <a:rPr lang="en-US" sz="3500" spc="-35">
                <a:solidFill>
                  <a:srgbClr val="FEBF0E"/>
                </a:solidFill>
                <a:latin typeface="Open Sauce Bold"/>
                <a:ea typeface="Open Sauce Bold"/>
                <a:cs typeface="Open Sauce Bold"/>
                <a:sym typeface="Open Sauce Bold"/>
              </a:rPr>
              <a:t>The Volunteer Handbook</a:t>
            </a:r>
          </a:p>
        </p:txBody>
      </p:sp>
      <p:sp>
        <p:nvSpPr>
          <p:cNvPr id="5" name="TextBox 5"/>
          <p:cNvSpPr txBox="1"/>
          <p:nvPr/>
        </p:nvSpPr>
        <p:spPr>
          <a:xfrm>
            <a:off x="3529406" y="1784152"/>
            <a:ext cx="5133189" cy="1759584"/>
          </a:xfrm>
          <a:prstGeom prst="rect">
            <a:avLst/>
          </a:prstGeom>
        </p:spPr>
        <p:txBody>
          <a:bodyPr wrap="square" lIns="0" tIns="0" rIns="0" bIns="0" rtlCol="0" anchor="t">
            <a:spAutoFit/>
          </a:bodyPr>
          <a:lstStyle/>
          <a:p>
            <a:pPr algn="ctr">
              <a:lnSpc>
                <a:spcPts val="2363"/>
              </a:lnSpc>
            </a:pPr>
            <a:r>
              <a:rPr lang="en-US" sz="1688" spc="-17">
                <a:solidFill>
                  <a:srgbClr val="000000"/>
                </a:solidFill>
                <a:latin typeface="Open Sauce"/>
                <a:ea typeface="Open Sauce"/>
                <a:cs typeface="Open Sauce"/>
                <a:sym typeface="Open Sauce"/>
              </a:rPr>
              <a:t>If you can’t immediately contact your volunteer coordinator…</a:t>
            </a:r>
          </a:p>
          <a:p>
            <a:pPr algn="ctr">
              <a:lnSpc>
                <a:spcPts val="2363"/>
              </a:lnSpc>
            </a:pPr>
            <a:endParaRPr lang="en-US" sz="1688" spc="-17">
              <a:solidFill>
                <a:srgbClr val="000000"/>
              </a:solidFill>
              <a:latin typeface="Open Sauce"/>
              <a:ea typeface="Open Sauce"/>
              <a:cs typeface="Open Sauce"/>
              <a:sym typeface="Open Sauce"/>
            </a:endParaRPr>
          </a:p>
          <a:p>
            <a:pPr algn="ctr">
              <a:lnSpc>
                <a:spcPts val="2363"/>
              </a:lnSpc>
            </a:pPr>
            <a:r>
              <a:rPr lang="en-US" sz="1688" spc="-17">
                <a:solidFill>
                  <a:srgbClr val="000000"/>
                </a:solidFill>
                <a:latin typeface="Open Sauce"/>
                <a:ea typeface="Open Sauce"/>
                <a:cs typeface="Open Sauce"/>
                <a:sym typeface="Open Sauce"/>
              </a:rPr>
              <a:t>Review your volunteer handbook!</a:t>
            </a:r>
          </a:p>
          <a:p>
            <a:pPr algn="ctr">
              <a:lnSpc>
                <a:spcPts val="2099"/>
              </a:lnSpc>
            </a:pPr>
            <a:endParaRPr lang="en-US" sz="1688" spc="-17">
              <a:solidFill>
                <a:srgbClr val="000000"/>
              </a:solidFill>
              <a:latin typeface="Open Sauce"/>
              <a:ea typeface="Open Sauce"/>
              <a:cs typeface="Open Sauce"/>
              <a:sym typeface="Open Sauce"/>
            </a:endParaRPr>
          </a:p>
          <a:p>
            <a:pPr marL="0" lvl="0" indent="0" algn="ctr">
              <a:lnSpc>
                <a:spcPts val="2099"/>
              </a:lnSpc>
            </a:pPr>
            <a:endParaRPr lang="en-US" sz="1688" spc="-17">
              <a:solidFill>
                <a:srgbClr val="000000"/>
              </a:solidFill>
              <a:latin typeface="Open Sauce"/>
              <a:ea typeface="Open Sauce"/>
              <a:cs typeface="Open Sauce"/>
              <a:sym typeface="Open Sauce"/>
            </a:endParaRPr>
          </a:p>
        </p:txBody>
      </p:sp>
      <p:sp>
        <p:nvSpPr>
          <p:cNvPr id="6" name="Freeform 6"/>
          <p:cNvSpPr/>
          <p:nvPr/>
        </p:nvSpPr>
        <p:spPr>
          <a:xfrm>
            <a:off x="5663303" y="5915673"/>
            <a:ext cx="865394" cy="865394"/>
          </a:xfrm>
          <a:custGeom>
            <a:avLst/>
            <a:gdLst/>
            <a:ahLst/>
            <a:cxnLst/>
            <a:rect l="l" t="t" r="r" b="b"/>
            <a:pathLst>
              <a:path w="923087" h="923087">
                <a:moveTo>
                  <a:pt x="0" y="0"/>
                </a:moveTo>
                <a:lnTo>
                  <a:pt x="923088" y="0"/>
                </a:lnTo>
                <a:lnTo>
                  <a:pt x="923088" y="923087"/>
                </a:lnTo>
                <a:lnTo>
                  <a:pt x="0" y="923087"/>
                </a:lnTo>
                <a:lnTo>
                  <a:pt x="0" y="0"/>
                </a:lnTo>
                <a:close/>
              </a:path>
            </a:pathLst>
          </a:custGeom>
          <a:blipFill>
            <a:blip r:embed="rId3"/>
            <a:stretch>
              <a:fillRect/>
            </a:stretch>
          </a:blipFill>
        </p:spPr>
        <p:txBody>
          <a:bodyPr/>
          <a:lstStyle/>
          <a:p>
            <a:endParaRPr lang="en-US" sz="1688"/>
          </a:p>
        </p:txBody>
      </p:sp>
    </p:spTree>
    <p:extLst>
      <p:ext uri="{BB962C8B-B14F-4D97-AF65-F5344CB8AC3E}">
        <p14:creationId xmlns:p14="http://schemas.microsoft.com/office/powerpoint/2010/main" val="356956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33545" y="-458094"/>
            <a:ext cx="7524912" cy="7524912"/>
          </a:xfrm>
          <a:custGeom>
            <a:avLst/>
            <a:gdLst/>
            <a:ahLst/>
            <a:cxnLst/>
            <a:rect l="l" t="t" r="r" b="b"/>
            <a:pathLst>
              <a:path w="8026573" h="8026573">
                <a:moveTo>
                  <a:pt x="0" y="0"/>
                </a:moveTo>
                <a:lnTo>
                  <a:pt x="8026572" y="0"/>
                </a:lnTo>
                <a:lnTo>
                  <a:pt x="8026572" y="8026572"/>
                </a:lnTo>
                <a:lnTo>
                  <a:pt x="0" y="8026572"/>
                </a:lnTo>
                <a:lnTo>
                  <a:pt x="0" y="0"/>
                </a:lnTo>
                <a:close/>
              </a:path>
            </a:pathLst>
          </a:custGeom>
          <a:blipFill>
            <a:blip r:embed="rId2">
              <a:alphaModFix amt="4000"/>
            </a:blip>
            <a:stretch>
              <a:fillRect/>
            </a:stretch>
          </a:blipFill>
        </p:spPr>
        <p:txBody>
          <a:bodyPr/>
          <a:lstStyle/>
          <a:p>
            <a:endParaRPr lang="en-US" sz="1688"/>
          </a:p>
        </p:txBody>
      </p:sp>
      <p:sp>
        <p:nvSpPr>
          <p:cNvPr id="3" name="Freeform 3"/>
          <p:cNvSpPr/>
          <p:nvPr/>
        </p:nvSpPr>
        <p:spPr>
          <a:xfrm>
            <a:off x="4716295" y="1371601"/>
            <a:ext cx="2759410" cy="2759410"/>
          </a:xfrm>
          <a:custGeom>
            <a:avLst/>
            <a:gdLst/>
            <a:ahLst/>
            <a:cxnLst/>
            <a:rect l="l" t="t" r="r" b="b"/>
            <a:pathLst>
              <a:path w="2943371" h="2943371">
                <a:moveTo>
                  <a:pt x="0" y="0"/>
                </a:moveTo>
                <a:lnTo>
                  <a:pt x="2943372" y="0"/>
                </a:lnTo>
                <a:lnTo>
                  <a:pt x="2943372" y="2943371"/>
                </a:lnTo>
                <a:lnTo>
                  <a:pt x="0" y="29433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88"/>
          </a:p>
        </p:txBody>
      </p:sp>
      <p:sp>
        <p:nvSpPr>
          <p:cNvPr id="4" name="TextBox 4"/>
          <p:cNvSpPr txBox="1"/>
          <p:nvPr/>
        </p:nvSpPr>
        <p:spPr>
          <a:xfrm>
            <a:off x="3329381" y="5113614"/>
            <a:ext cx="5533239" cy="538609"/>
          </a:xfrm>
          <a:prstGeom prst="rect">
            <a:avLst/>
          </a:prstGeom>
        </p:spPr>
        <p:txBody>
          <a:bodyPr wrap="square" lIns="0" tIns="0" rIns="0" bIns="0" rtlCol="0" anchor="t">
            <a:spAutoFit/>
          </a:bodyPr>
          <a:lstStyle/>
          <a:p>
            <a:pPr marL="0" lvl="0" indent="0" algn="ctr">
              <a:lnSpc>
                <a:spcPts val="4200"/>
              </a:lnSpc>
            </a:pPr>
            <a:r>
              <a:rPr lang="en-US" sz="3500" spc="-35">
                <a:solidFill>
                  <a:srgbClr val="000000"/>
                </a:solidFill>
                <a:latin typeface="Open Sauce Bold"/>
                <a:ea typeface="Open Sauce Bold"/>
                <a:cs typeface="Open Sauce Bold"/>
                <a:sym typeface="Open Sauce Bold"/>
              </a:rPr>
              <a:t>Any Questions?</a:t>
            </a:r>
          </a:p>
        </p:txBody>
      </p:sp>
    </p:spTree>
    <p:extLst>
      <p:ext uri="{BB962C8B-B14F-4D97-AF65-F5344CB8AC3E}">
        <p14:creationId xmlns:p14="http://schemas.microsoft.com/office/powerpoint/2010/main" val="111727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24000" y="-9148"/>
            <a:ext cx="9144000" cy="4746655"/>
          </a:xfrm>
          <a:custGeom>
            <a:avLst/>
            <a:gdLst/>
            <a:ahLst/>
            <a:cxnLst/>
            <a:rect l="l" t="t" r="r" b="b"/>
            <a:pathLst>
              <a:path w="9753600" h="5063099">
                <a:moveTo>
                  <a:pt x="0" y="0"/>
                </a:moveTo>
                <a:lnTo>
                  <a:pt x="9753600" y="0"/>
                </a:lnTo>
                <a:lnTo>
                  <a:pt x="9753600" y="5063099"/>
                </a:lnTo>
                <a:lnTo>
                  <a:pt x="0" y="5063099"/>
                </a:lnTo>
                <a:lnTo>
                  <a:pt x="0" y="0"/>
                </a:lnTo>
                <a:close/>
              </a:path>
            </a:pathLst>
          </a:custGeom>
          <a:blipFill>
            <a:blip r:embed="rId2"/>
            <a:stretch>
              <a:fillRect t="-14213" b="-14213"/>
            </a:stretch>
          </a:blipFill>
        </p:spPr>
        <p:txBody>
          <a:bodyPr/>
          <a:lstStyle/>
          <a:p>
            <a:endParaRPr lang="en-US" sz="1688"/>
          </a:p>
        </p:txBody>
      </p:sp>
      <p:sp>
        <p:nvSpPr>
          <p:cNvPr id="3" name="Freeform 3"/>
          <p:cNvSpPr/>
          <p:nvPr/>
        </p:nvSpPr>
        <p:spPr>
          <a:xfrm>
            <a:off x="5423921" y="4010563"/>
            <a:ext cx="1124703" cy="1124703"/>
          </a:xfrm>
          <a:custGeom>
            <a:avLst/>
            <a:gdLst/>
            <a:ahLst/>
            <a:cxnLst/>
            <a:rect l="l" t="t" r="r" b="b"/>
            <a:pathLst>
              <a:path w="1199683" h="1199683">
                <a:moveTo>
                  <a:pt x="0" y="0"/>
                </a:moveTo>
                <a:lnTo>
                  <a:pt x="1199682" y="0"/>
                </a:lnTo>
                <a:lnTo>
                  <a:pt x="1199682" y="1199683"/>
                </a:lnTo>
                <a:lnTo>
                  <a:pt x="0" y="1199683"/>
                </a:lnTo>
                <a:lnTo>
                  <a:pt x="0" y="0"/>
                </a:lnTo>
                <a:close/>
              </a:path>
            </a:pathLst>
          </a:custGeom>
          <a:blipFill>
            <a:blip r:embed="rId3"/>
            <a:stretch>
              <a:fillRect/>
            </a:stretch>
          </a:blipFill>
        </p:spPr>
        <p:txBody>
          <a:bodyPr/>
          <a:lstStyle/>
          <a:p>
            <a:endParaRPr lang="en-US" sz="1688"/>
          </a:p>
        </p:txBody>
      </p:sp>
      <p:sp>
        <p:nvSpPr>
          <p:cNvPr id="4" name="TextBox 4"/>
          <p:cNvSpPr txBox="1"/>
          <p:nvPr/>
        </p:nvSpPr>
        <p:spPr>
          <a:xfrm>
            <a:off x="2038350" y="5030289"/>
            <a:ext cx="8115300" cy="1538883"/>
          </a:xfrm>
          <a:prstGeom prst="rect">
            <a:avLst/>
          </a:prstGeom>
        </p:spPr>
        <p:txBody>
          <a:bodyPr wrap="square" lIns="0" tIns="0" rIns="0" bIns="0" rtlCol="0" anchor="t">
            <a:spAutoFit/>
          </a:bodyPr>
          <a:lstStyle/>
          <a:p>
            <a:pPr algn="ctr">
              <a:lnSpc>
                <a:spcPts val="5999"/>
              </a:lnSpc>
            </a:pPr>
            <a:r>
              <a:rPr lang="en-US" sz="5000" spc="-50">
                <a:solidFill>
                  <a:srgbClr val="FFFFFF"/>
                </a:solidFill>
                <a:latin typeface="Open Sauce Light Bold"/>
                <a:ea typeface="Open Sauce Light Bold"/>
                <a:cs typeface="Open Sauce Light Bold"/>
                <a:sym typeface="Open Sauce Light Bold"/>
              </a:rPr>
              <a:t>Thank You for Your</a:t>
            </a:r>
          </a:p>
          <a:p>
            <a:pPr algn="ctr">
              <a:lnSpc>
                <a:spcPts val="5999"/>
              </a:lnSpc>
            </a:pPr>
            <a:r>
              <a:rPr lang="en-US" sz="5000" spc="-50">
                <a:solidFill>
                  <a:srgbClr val="FFB81C"/>
                </a:solidFill>
                <a:latin typeface="Open Sauce Light Bold"/>
                <a:ea typeface="Open Sauce Light Bold"/>
                <a:cs typeface="Open Sauce Light Bold"/>
                <a:sym typeface="Open Sauce Light Bold"/>
              </a:rPr>
              <a:t>Service!</a:t>
            </a:r>
          </a:p>
        </p:txBody>
      </p:sp>
    </p:spTree>
    <p:extLst>
      <p:ext uri="{BB962C8B-B14F-4D97-AF65-F5344CB8AC3E}">
        <p14:creationId xmlns:p14="http://schemas.microsoft.com/office/powerpoint/2010/main" val="306654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769583" y="2885776"/>
            <a:ext cx="4532856" cy="2039993"/>
            <a:chOff x="0" y="0"/>
            <a:chExt cx="6741304" cy="3033896"/>
          </a:xfrm>
        </p:grpSpPr>
        <p:sp>
          <p:nvSpPr>
            <p:cNvPr id="3" name="Freeform 3"/>
            <p:cNvSpPr/>
            <p:nvPr/>
          </p:nvSpPr>
          <p:spPr>
            <a:xfrm>
              <a:off x="0" y="0"/>
              <a:ext cx="6741304" cy="3033896"/>
            </a:xfrm>
            <a:custGeom>
              <a:avLst/>
              <a:gdLst/>
              <a:ahLst/>
              <a:cxnLst/>
              <a:rect l="l" t="t" r="r" b="b"/>
              <a:pathLst>
                <a:path w="6741304" h="3033896">
                  <a:moveTo>
                    <a:pt x="496570" y="0"/>
                  </a:moveTo>
                  <a:lnTo>
                    <a:pt x="496570" y="3033896"/>
                  </a:lnTo>
                  <a:lnTo>
                    <a:pt x="4995054" y="3033896"/>
                  </a:lnTo>
                  <a:lnTo>
                    <a:pt x="4995054" y="0"/>
                  </a:lnTo>
                  <a:cubicBezTo>
                    <a:pt x="4995054" y="0"/>
                    <a:pt x="496570" y="0"/>
                    <a:pt x="496570" y="0"/>
                  </a:cubicBezTo>
                  <a:close/>
                  <a:moveTo>
                    <a:pt x="5491624" y="485006"/>
                  </a:moveTo>
                  <a:lnTo>
                    <a:pt x="5491624" y="455887"/>
                  </a:lnTo>
                  <a:cubicBezTo>
                    <a:pt x="5491624" y="222250"/>
                    <a:pt x="5269374" y="0"/>
                    <a:pt x="4995054" y="0"/>
                  </a:cubicBezTo>
                  <a:lnTo>
                    <a:pt x="4995054" y="3033896"/>
                  </a:lnTo>
                  <a:cubicBezTo>
                    <a:pt x="5269374" y="3033896"/>
                    <a:pt x="5491624" y="2811646"/>
                    <a:pt x="5491624" y="2537326"/>
                  </a:cubicBezTo>
                  <a:lnTo>
                    <a:pt x="5491624" y="957446"/>
                  </a:lnTo>
                  <a:cubicBezTo>
                    <a:pt x="5999624" y="972686"/>
                    <a:pt x="6503814" y="948556"/>
                    <a:pt x="6741304" y="991736"/>
                  </a:cubicBezTo>
                  <a:cubicBezTo>
                    <a:pt x="6337444" y="805046"/>
                    <a:pt x="5903104" y="669156"/>
                    <a:pt x="5491624" y="485006"/>
                  </a:cubicBezTo>
                  <a:close/>
                  <a:moveTo>
                    <a:pt x="0" y="455887"/>
                  </a:moveTo>
                  <a:lnTo>
                    <a:pt x="0" y="2537326"/>
                  </a:lnTo>
                  <a:cubicBezTo>
                    <a:pt x="0" y="2811646"/>
                    <a:pt x="222250" y="3033896"/>
                    <a:pt x="496570" y="3033896"/>
                  </a:cubicBezTo>
                  <a:lnTo>
                    <a:pt x="496570" y="0"/>
                  </a:lnTo>
                  <a:cubicBezTo>
                    <a:pt x="222250" y="0"/>
                    <a:pt x="0" y="222250"/>
                    <a:pt x="0" y="455887"/>
                  </a:cubicBezTo>
                  <a:close/>
                </a:path>
              </a:pathLst>
            </a:custGeom>
            <a:solidFill>
              <a:srgbClr val="F2F1F2"/>
            </a:solidFill>
          </p:spPr>
          <p:txBody>
            <a:bodyPr/>
            <a:lstStyle/>
            <a:p>
              <a:endParaRPr lang="en-US" sz="1688"/>
            </a:p>
          </p:txBody>
        </p:sp>
      </p:grpSp>
      <p:grpSp>
        <p:nvGrpSpPr>
          <p:cNvPr id="4" name="Group 4"/>
          <p:cNvGrpSpPr/>
          <p:nvPr/>
        </p:nvGrpSpPr>
        <p:grpSpPr>
          <a:xfrm rot="16200000">
            <a:off x="4849568" y="2885776"/>
            <a:ext cx="4532856" cy="2039993"/>
            <a:chOff x="0" y="0"/>
            <a:chExt cx="6741304" cy="3033896"/>
          </a:xfrm>
        </p:grpSpPr>
        <p:sp>
          <p:nvSpPr>
            <p:cNvPr id="5" name="Freeform 5"/>
            <p:cNvSpPr/>
            <p:nvPr/>
          </p:nvSpPr>
          <p:spPr>
            <a:xfrm>
              <a:off x="0" y="0"/>
              <a:ext cx="6741304" cy="3033896"/>
            </a:xfrm>
            <a:custGeom>
              <a:avLst/>
              <a:gdLst/>
              <a:ahLst/>
              <a:cxnLst/>
              <a:rect l="l" t="t" r="r" b="b"/>
              <a:pathLst>
                <a:path w="6741304" h="3033896">
                  <a:moveTo>
                    <a:pt x="496570" y="0"/>
                  </a:moveTo>
                  <a:lnTo>
                    <a:pt x="496570" y="3033896"/>
                  </a:lnTo>
                  <a:lnTo>
                    <a:pt x="4995054" y="3033896"/>
                  </a:lnTo>
                  <a:lnTo>
                    <a:pt x="4995054" y="0"/>
                  </a:lnTo>
                  <a:cubicBezTo>
                    <a:pt x="4995054" y="0"/>
                    <a:pt x="496570" y="0"/>
                    <a:pt x="496570" y="0"/>
                  </a:cubicBezTo>
                  <a:close/>
                  <a:moveTo>
                    <a:pt x="5491624" y="485006"/>
                  </a:moveTo>
                  <a:lnTo>
                    <a:pt x="5491624" y="455887"/>
                  </a:lnTo>
                  <a:cubicBezTo>
                    <a:pt x="5491624" y="222250"/>
                    <a:pt x="5269374" y="0"/>
                    <a:pt x="4995054" y="0"/>
                  </a:cubicBezTo>
                  <a:lnTo>
                    <a:pt x="4995054" y="3033896"/>
                  </a:lnTo>
                  <a:cubicBezTo>
                    <a:pt x="5269374" y="3033896"/>
                    <a:pt x="5491624" y="2811646"/>
                    <a:pt x="5491624" y="2537326"/>
                  </a:cubicBezTo>
                  <a:lnTo>
                    <a:pt x="5491624" y="957446"/>
                  </a:lnTo>
                  <a:cubicBezTo>
                    <a:pt x="5999624" y="972686"/>
                    <a:pt x="6503814" y="948556"/>
                    <a:pt x="6741304" y="991736"/>
                  </a:cubicBezTo>
                  <a:cubicBezTo>
                    <a:pt x="6337444" y="805046"/>
                    <a:pt x="5903104" y="669156"/>
                    <a:pt x="5491624" y="485006"/>
                  </a:cubicBezTo>
                  <a:close/>
                  <a:moveTo>
                    <a:pt x="0" y="455887"/>
                  </a:moveTo>
                  <a:lnTo>
                    <a:pt x="0" y="2537326"/>
                  </a:lnTo>
                  <a:cubicBezTo>
                    <a:pt x="0" y="2811646"/>
                    <a:pt x="222250" y="3033896"/>
                    <a:pt x="496570" y="3033896"/>
                  </a:cubicBezTo>
                  <a:lnTo>
                    <a:pt x="496570" y="0"/>
                  </a:lnTo>
                  <a:cubicBezTo>
                    <a:pt x="222250" y="0"/>
                    <a:pt x="0" y="222250"/>
                    <a:pt x="0" y="455887"/>
                  </a:cubicBezTo>
                  <a:close/>
                </a:path>
              </a:pathLst>
            </a:custGeom>
            <a:solidFill>
              <a:srgbClr val="F2F1F2"/>
            </a:solidFill>
          </p:spPr>
          <p:txBody>
            <a:bodyPr/>
            <a:lstStyle/>
            <a:p>
              <a:endParaRPr lang="en-US" sz="1688"/>
            </a:p>
          </p:txBody>
        </p:sp>
      </p:grpSp>
      <p:grpSp>
        <p:nvGrpSpPr>
          <p:cNvPr id="6" name="Group 6"/>
          <p:cNvGrpSpPr/>
          <p:nvPr/>
        </p:nvGrpSpPr>
        <p:grpSpPr>
          <a:xfrm>
            <a:off x="1524000" y="0"/>
            <a:ext cx="9144000" cy="3217820"/>
            <a:chOff x="0" y="0"/>
            <a:chExt cx="5003634" cy="1760804"/>
          </a:xfrm>
        </p:grpSpPr>
        <p:sp>
          <p:nvSpPr>
            <p:cNvPr id="7" name="Freeform 7"/>
            <p:cNvSpPr/>
            <p:nvPr/>
          </p:nvSpPr>
          <p:spPr>
            <a:xfrm>
              <a:off x="0" y="0"/>
              <a:ext cx="5003634" cy="1760804"/>
            </a:xfrm>
            <a:custGeom>
              <a:avLst/>
              <a:gdLst/>
              <a:ahLst/>
              <a:cxnLst/>
              <a:rect l="l" t="t" r="r" b="b"/>
              <a:pathLst>
                <a:path w="5003634" h="1760804">
                  <a:moveTo>
                    <a:pt x="0" y="0"/>
                  </a:moveTo>
                  <a:lnTo>
                    <a:pt x="5003634" y="0"/>
                  </a:lnTo>
                  <a:lnTo>
                    <a:pt x="5003634" y="1760804"/>
                  </a:lnTo>
                  <a:lnTo>
                    <a:pt x="0" y="1760804"/>
                  </a:lnTo>
                  <a:close/>
                </a:path>
              </a:pathLst>
            </a:custGeom>
            <a:solidFill>
              <a:srgbClr val="203965"/>
            </a:solidFill>
          </p:spPr>
          <p:txBody>
            <a:bodyPr/>
            <a:lstStyle/>
            <a:p>
              <a:endParaRPr lang="en-US" sz="1688"/>
            </a:p>
          </p:txBody>
        </p:sp>
      </p:grpSp>
      <p:grpSp>
        <p:nvGrpSpPr>
          <p:cNvPr id="8" name="Group 8"/>
          <p:cNvGrpSpPr/>
          <p:nvPr/>
        </p:nvGrpSpPr>
        <p:grpSpPr>
          <a:xfrm>
            <a:off x="2294481" y="2476289"/>
            <a:ext cx="1483061" cy="148306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sz="1688"/>
            </a:p>
          </p:txBody>
        </p:sp>
      </p:grpSp>
      <p:grpSp>
        <p:nvGrpSpPr>
          <p:cNvPr id="10" name="Group 10"/>
          <p:cNvGrpSpPr/>
          <p:nvPr/>
        </p:nvGrpSpPr>
        <p:grpSpPr>
          <a:xfrm>
            <a:off x="2349533" y="2531342"/>
            <a:ext cx="1372956" cy="1372956"/>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grpSp>
        <p:nvGrpSpPr>
          <p:cNvPr id="12" name="Group 12"/>
          <p:cNvGrpSpPr/>
          <p:nvPr/>
        </p:nvGrpSpPr>
        <p:grpSpPr>
          <a:xfrm>
            <a:off x="4334473" y="2476289"/>
            <a:ext cx="1483061" cy="1483061"/>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grpSp>
        <p:nvGrpSpPr>
          <p:cNvPr id="14" name="Group 14"/>
          <p:cNvGrpSpPr/>
          <p:nvPr/>
        </p:nvGrpSpPr>
        <p:grpSpPr>
          <a:xfrm>
            <a:off x="4389526" y="2531342"/>
            <a:ext cx="1372956" cy="1372956"/>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3965"/>
            </a:solidFill>
          </p:spPr>
          <p:txBody>
            <a:bodyPr/>
            <a:lstStyle/>
            <a:p>
              <a:endParaRPr lang="en-US" sz="1688"/>
            </a:p>
          </p:txBody>
        </p:sp>
      </p:grpSp>
      <p:grpSp>
        <p:nvGrpSpPr>
          <p:cNvPr id="16" name="Group 16"/>
          <p:cNvGrpSpPr/>
          <p:nvPr/>
        </p:nvGrpSpPr>
        <p:grpSpPr>
          <a:xfrm>
            <a:off x="6374466" y="2476289"/>
            <a:ext cx="1483061" cy="148306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US" sz="1688"/>
            </a:p>
          </p:txBody>
        </p:sp>
      </p:grpSp>
      <p:grpSp>
        <p:nvGrpSpPr>
          <p:cNvPr id="18" name="Group 18"/>
          <p:cNvGrpSpPr/>
          <p:nvPr/>
        </p:nvGrpSpPr>
        <p:grpSpPr>
          <a:xfrm>
            <a:off x="6429518" y="2531342"/>
            <a:ext cx="1372956" cy="1372956"/>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grpSp>
        <p:nvGrpSpPr>
          <p:cNvPr id="20" name="Group 20"/>
          <p:cNvGrpSpPr/>
          <p:nvPr/>
        </p:nvGrpSpPr>
        <p:grpSpPr>
          <a:xfrm>
            <a:off x="8414459" y="2476289"/>
            <a:ext cx="1483061" cy="1483061"/>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BF0E"/>
            </a:solidFill>
          </p:spPr>
          <p:txBody>
            <a:bodyPr/>
            <a:lstStyle/>
            <a:p>
              <a:endParaRPr lang="en-US" sz="1688"/>
            </a:p>
          </p:txBody>
        </p:sp>
      </p:grpSp>
      <p:grpSp>
        <p:nvGrpSpPr>
          <p:cNvPr id="22" name="Group 22"/>
          <p:cNvGrpSpPr/>
          <p:nvPr/>
        </p:nvGrpSpPr>
        <p:grpSpPr>
          <a:xfrm>
            <a:off x="8469512" y="2531342"/>
            <a:ext cx="1372956" cy="1372956"/>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3965"/>
            </a:solidFill>
          </p:spPr>
          <p:txBody>
            <a:bodyPr/>
            <a:lstStyle/>
            <a:p>
              <a:endParaRPr lang="en-US" sz="1688"/>
            </a:p>
          </p:txBody>
        </p:sp>
      </p:grpSp>
      <p:sp>
        <p:nvSpPr>
          <p:cNvPr id="24" name="Freeform 24"/>
          <p:cNvSpPr/>
          <p:nvPr/>
        </p:nvSpPr>
        <p:spPr>
          <a:xfrm>
            <a:off x="8841357" y="2837509"/>
            <a:ext cx="694301" cy="854287"/>
          </a:xfrm>
          <a:custGeom>
            <a:avLst/>
            <a:gdLst/>
            <a:ahLst/>
            <a:cxnLst/>
            <a:rect l="l" t="t" r="r" b="b"/>
            <a:pathLst>
              <a:path w="740588" h="911239">
                <a:moveTo>
                  <a:pt x="0" y="0"/>
                </a:moveTo>
                <a:lnTo>
                  <a:pt x="740588" y="0"/>
                </a:lnTo>
                <a:lnTo>
                  <a:pt x="740588" y="911238"/>
                </a:lnTo>
                <a:lnTo>
                  <a:pt x="0" y="911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688"/>
          </a:p>
        </p:txBody>
      </p:sp>
      <p:sp>
        <p:nvSpPr>
          <p:cNvPr id="25" name="Freeform 25"/>
          <p:cNvSpPr/>
          <p:nvPr/>
        </p:nvSpPr>
        <p:spPr>
          <a:xfrm>
            <a:off x="2520948" y="2795493"/>
            <a:ext cx="1021427" cy="896303"/>
          </a:xfrm>
          <a:custGeom>
            <a:avLst/>
            <a:gdLst/>
            <a:ahLst/>
            <a:cxnLst/>
            <a:rect l="l" t="t" r="r" b="b"/>
            <a:pathLst>
              <a:path w="1089522" h="956056">
                <a:moveTo>
                  <a:pt x="0" y="0"/>
                </a:moveTo>
                <a:lnTo>
                  <a:pt x="1089523" y="0"/>
                </a:lnTo>
                <a:lnTo>
                  <a:pt x="1089523" y="956055"/>
                </a:lnTo>
                <a:lnTo>
                  <a:pt x="0" y="9560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688"/>
          </a:p>
        </p:txBody>
      </p:sp>
      <p:sp>
        <p:nvSpPr>
          <p:cNvPr id="26" name="Freeform 26"/>
          <p:cNvSpPr/>
          <p:nvPr/>
        </p:nvSpPr>
        <p:spPr>
          <a:xfrm>
            <a:off x="6642022" y="2743846"/>
            <a:ext cx="947950" cy="947950"/>
          </a:xfrm>
          <a:custGeom>
            <a:avLst/>
            <a:gdLst/>
            <a:ahLst/>
            <a:cxnLst/>
            <a:rect l="l" t="t" r="r" b="b"/>
            <a:pathLst>
              <a:path w="1011147" h="1011147">
                <a:moveTo>
                  <a:pt x="0" y="0"/>
                </a:moveTo>
                <a:lnTo>
                  <a:pt x="1011146" y="0"/>
                </a:lnTo>
                <a:lnTo>
                  <a:pt x="1011146" y="1011146"/>
                </a:lnTo>
                <a:lnTo>
                  <a:pt x="0" y="10111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688"/>
          </a:p>
        </p:txBody>
      </p:sp>
      <p:sp>
        <p:nvSpPr>
          <p:cNvPr id="27" name="Freeform 27"/>
          <p:cNvSpPr/>
          <p:nvPr/>
        </p:nvSpPr>
        <p:spPr>
          <a:xfrm>
            <a:off x="4623038" y="2639952"/>
            <a:ext cx="803236" cy="1155735"/>
          </a:xfrm>
          <a:custGeom>
            <a:avLst/>
            <a:gdLst/>
            <a:ahLst/>
            <a:cxnLst/>
            <a:rect l="l" t="t" r="r" b="b"/>
            <a:pathLst>
              <a:path w="856785" h="1232784">
                <a:moveTo>
                  <a:pt x="0" y="0"/>
                </a:moveTo>
                <a:lnTo>
                  <a:pt x="856785" y="0"/>
                </a:lnTo>
                <a:lnTo>
                  <a:pt x="856785" y="1232784"/>
                </a:lnTo>
                <a:lnTo>
                  <a:pt x="0" y="1232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688"/>
          </a:p>
        </p:txBody>
      </p:sp>
      <p:sp>
        <p:nvSpPr>
          <p:cNvPr id="28" name="TextBox 28"/>
          <p:cNvSpPr txBox="1"/>
          <p:nvPr/>
        </p:nvSpPr>
        <p:spPr>
          <a:xfrm>
            <a:off x="2386802" y="1050292"/>
            <a:ext cx="6981267" cy="472437"/>
          </a:xfrm>
          <a:prstGeom prst="rect">
            <a:avLst/>
          </a:prstGeom>
        </p:spPr>
        <p:txBody>
          <a:bodyPr wrap="square" lIns="0" tIns="0" rIns="0" bIns="0" rtlCol="0" anchor="t">
            <a:spAutoFit/>
          </a:bodyPr>
          <a:lstStyle/>
          <a:p>
            <a:pPr algn="ctr">
              <a:lnSpc>
                <a:spcPts val="3609"/>
              </a:lnSpc>
            </a:pPr>
            <a:r>
              <a:rPr lang="en-US" sz="3281">
                <a:solidFill>
                  <a:srgbClr val="FFFFFF"/>
                </a:solidFill>
                <a:latin typeface="Nunito Sans"/>
                <a:ea typeface="Nunito Sans"/>
                <a:cs typeface="Nunito Sans"/>
                <a:sym typeface="Nunito Sans"/>
              </a:rPr>
              <a:t>VOLUNTEER TRAINING </a:t>
            </a:r>
            <a:r>
              <a:rPr lang="en-US" sz="3281">
                <a:solidFill>
                  <a:srgbClr val="FFB81C"/>
                </a:solidFill>
                <a:latin typeface="Nunito Sans"/>
                <a:ea typeface="Nunito Sans"/>
                <a:cs typeface="Nunito Sans"/>
                <a:sym typeface="Nunito Sans"/>
              </a:rPr>
              <a:t>AGENDA</a:t>
            </a:r>
          </a:p>
        </p:txBody>
      </p:sp>
      <p:sp>
        <p:nvSpPr>
          <p:cNvPr id="29" name="TextBox 29"/>
          <p:cNvSpPr txBox="1"/>
          <p:nvPr/>
        </p:nvSpPr>
        <p:spPr>
          <a:xfrm>
            <a:off x="2359517" y="4295697"/>
            <a:ext cx="1418024" cy="247632"/>
          </a:xfrm>
          <a:prstGeom prst="rect">
            <a:avLst/>
          </a:prstGeom>
        </p:spPr>
        <p:txBody>
          <a:bodyPr wrap="square" lIns="0" tIns="0" rIns="0" bIns="0" rtlCol="0" anchor="t">
            <a:spAutoFit/>
          </a:bodyPr>
          <a:lstStyle/>
          <a:p>
            <a:pPr algn="l">
              <a:lnSpc>
                <a:spcPts val="1856"/>
              </a:lnSpc>
            </a:pPr>
            <a:r>
              <a:rPr lang="en-US" sz="1688">
                <a:solidFill>
                  <a:srgbClr val="203965"/>
                </a:solidFill>
                <a:latin typeface="Nunito Sans Bold"/>
                <a:ea typeface="Nunito Sans Bold"/>
                <a:cs typeface="Nunito Sans Bold"/>
                <a:sym typeface="Nunito Sans Bold"/>
              </a:rPr>
              <a:t>Welcome</a:t>
            </a:r>
          </a:p>
        </p:txBody>
      </p:sp>
      <p:sp>
        <p:nvSpPr>
          <p:cNvPr id="30" name="TextBox 30"/>
          <p:cNvSpPr txBox="1"/>
          <p:nvPr/>
        </p:nvSpPr>
        <p:spPr>
          <a:xfrm>
            <a:off x="4399511" y="4295697"/>
            <a:ext cx="1433212" cy="247632"/>
          </a:xfrm>
          <a:prstGeom prst="rect">
            <a:avLst/>
          </a:prstGeom>
        </p:spPr>
        <p:txBody>
          <a:bodyPr wrap="square" lIns="0" tIns="0" rIns="0" bIns="0" rtlCol="0" anchor="t">
            <a:spAutoFit/>
          </a:bodyPr>
          <a:lstStyle/>
          <a:p>
            <a:pPr algn="l">
              <a:lnSpc>
                <a:spcPts val="1856"/>
              </a:lnSpc>
            </a:pPr>
            <a:r>
              <a:rPr lang="en-US" sz="1688">
                <a:solidFill>
                  <a:srgbClr val="203965"/>
                </a:solidFill>
                <a:latin typeface="Nunito Sans Bold"/>
                <a:ea typeface="Nunito Sans Bold"/>
                <a:cs typeface="Nunito Sans Bold"/>
                <a:sym typeface="Nunito Sans Bold"/>
              </a:rPr>
              <a:t>Orientation </a:t>
            </a:r>
          </a:p>
        </p:txBody>
      </p:sp>
      <p:sp>
        <p:nvSpPr>
          <p:cNvPr id="31" name="TextBox 31"/>
          <p:cNvSpPr txBox="1"/>
          <p:nvPr/>
        </p:nvSpPr>
        <p:spPr>
          <a:xfrm>
            <a:off x="6439503" y="4295697"/>
            <a:ext cx="1418024" cy="247632"/>
          </a:xfrm>
          <a:prstGeom prst="rect">
            <a:avLst/>
          </a:prstGeom>
        </p:spPr>
        <p:txBody>
          <a:bodyPr wrap="square" lIns="0" tIns="0" rIns="0" bIns="0" rtlCol="0" anchor="t">
            <a:spAutoFit/>
          </a:bodyPr>
          <a:lstStyle/>
          <a:p>
            <a:pPr algn="l">
              <a:lnSpc>
                <a:spcPts val="1856"/>
              </a:lnSpc>
            </a:pPr>
            <a:r>
              <a:rPr lang="en-US" sz="1688">
                <a:solidFill>
                  <a:srgbClr val="203965"/>
                </a:solidFill>
                <a:latin typeface="Nunito Sans Bold"/>
                <a:ea typeface="Nunito Sans Bold"/>
                <a:cs typeface="Nunito Sans Bold"/>
                <a:sym typeface="Nunito Sans Bold"/>
              </a:rPr>
              <a:t>Q&amp;A Session </a:t>
            </a:r>
          </a:p>
        </p:txBody>
      </p:sp>
      <p:sp>
        <p:nvSpPr>
          <p:cNvPr id="32" name="TextBox 32"/>
          <p:cNvSpPr txBox="1"/>
          <p:nvPr/>
        </p:nvSpPr>
        <p:spPr>
          <a:xfrm>
            <a:off x="8479496" y="4295697"/>
            <a:ext cx="1418024" cy="491288"/>
          </a:xfrm>
          <a:prstGeom prst="rect">
            <a:avLst/>
          </a:prstGeom>
        </p:spPr>
        <p:txBody>
          <a:bodyPr wrap="square" lIns="0" tIns="0" rIns="0" bIns="0" rtlCol="0" anchor="t">
            <a:spAutoFit/>
          </a:bodyPr>
          <a:lstStyle/>
          <a:p>
            <a:pPr algn="l">
              <a:lnSpc>
                <a:spcPts val="1856"/>
              </a:lnSpc>
            </a:pPr>
            <a:r>
              <a:rPr lang="en-US" sz="1688">
                <a:solidFill>
                  <a:srgbClr val="203965"/>
                </a:solidFill>
                <a:latin typeface="Nunito Sans Bold"/>
                <a:ea typeface="Nunito Sans Bold"/>
                <a:cs typeface="Nunito Sans Bold"/>
                <a:sym typeface="Nunito Sans Bold"/>
              </a:rPr>
              <a:t>Session Evaluation </a:t>
            </a:r>
          </a:p>
        </p:txBody>
      </p:sp>
      <p:sp>
        <p:nvSpPr>
          <p:cNvPr id="33" name="Freeform 33"/>
          <p:cNvSpPr/>
          <p:nvPr/>
        </p:nvSpPr>
        <p:spPr>
          <a:xfrm>
            <a:off x="1695491" y="189116"/>
            <a:ext cx="825458" cy="825458"/>
          </a:xfrm>
          <a:custGeom>
            <a:avLst/>
            <a:gdLst/>
            <a:ahLst/>
            <a:cxnLst/>
            <a:rect l="l" t="t" r="r" b="b"/>
            <a:pathLst>
              <a:path w="880489" h="880489">
                <a:moveTo>
                  <a:pt x="0" y="0"/>
                </a:moveTo>
                <a:lnTo>
                  <a:pt x="880488" y="0"/>
                </a:lnTo>
                <a:lnTo>
                  <a:pt x="880488" y="880488"/>
                </a:lnTo>
                <a:lnTo>
                  <a:pt x="0" y="880488"/>
                </a:lnTo>
                <a:lnTo>
                  <a:pt x="0" y="0"/>
                </a:lnTo>
                <a:close/>
              </a:path>
            </a:pathLst>
          </a:custGeom>
          <a:blipFill>
            <a:blip r:embed="rId10"/>
            <a:stretch>
              <a:fillRect/>
            </a:stretch>
          </a:blipFill>
        </p:spPr>
        <p:txBody>
          <a:bodyPr/>
          <a:lstStyle/>
          <a:p>
            <a:endParaRPr lang="en-US" sz="1688"/>
          </a:p>
        </p:txBody>
      </p:sp>
    </p:spTree>
    <p:extLst>
      <p:ext uri="{BB962C8B-B14F-4D97-AF65-F5344CB8AC3E}">
        <p14:creationId xmlns:p14="http://schemas.microsoft.com/office/powerpoint/2010/main" val="8898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1955044" y="463307"/>
            <a:ext cx="426378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WHO IS A </a:t>
            </a:r>
          </a:p>
        </p:txBody>
      </p:sp>
      <p:sp>
        <p:nvSpPr>
          <p:cNvPr id="5" name="TextBox 5"/>
          <p:cNvSpPr txBox="1"/>
          <p:nvPr/>
        </p:nvSpPr>
        <p:spPr>
          <a:xfrm>
            <a:off x="4086937" y="484829"/>
            <a:ext cx="4687165" cy="954084"/>
          </a:xfrm>
          <a:prstGeom prst="rect">
            <a:avLst/>
          </a:prstGeom>
        </p:spPr>
        <p:txBody>
          <a:bodyPr wrap="square" lIns="0" tIns="0" rIns="0" bIns="0" rtlCol="0" anchor="t">
            <a:spAutoFit/>
          </a:bodyPr>
          <a:lstStyle/>
          <a:p>
            <a:pPr algn="l">
              <a:lnSpc>
                <a:spcPts val="3746"/>
              </a:lnSpc>
            </a:pPr>
            <a:r>
              <a:rPr lang="en-US" sz="3406">
                <a:solidFill>
                  <a:srgbClr val="FEBF0E"/>
                </a:solidFill>
                <a:latin typeface="Nunito Sans Bold"/>
                <a:ea typeface="Nunito Sans Bold"/>
                <a:cs typeface="Nunito Sans Bold"/>
                <a:sym typeface="Nunito Sans Bold"/>
              </a:rPr>
              <a:t>VOLUNTEER?</a:t>
            </a:r>
          </a:p>
          <a:p>
            <a:pPr algn="l">
              <a:lnSpc>
                <a:spcPts val="3746"/>
              </a:lnSpc>
            </a:pPr>
            <a:endParaRPr lang="en-US" sz="3406">
              <a:solidFill>
                <a:srgbClr val="FEBF0E"/>
              </a:solidFill>
              <a:latin typeface="Nunito Sans Bold"/>
              <a:ea typeface="Nunito Sans Bold"/>
              <a:cs typeface="Nunito Sans Bold"/>
              <a:sym typeface="Nunito Sans Bold"/>
            </a:endParaRPr>
          </a:p>
        </p:txBody>
      </p:sp>
      <p:sp>
        <p:nvSpPr>
          <p:cNvPr id="6" name="TextBox 6"/>
          <p:cNvSpPr txBox="1"/>
          <p:nvPr/>
        </p:nvSpPr>
        <p:spPr>
          <a:xfrm>
            <a:off x="1598493" y="1980659"/>
            <a:ext cx="9012830" cy="3321422"/>
          </a:xfrm>
          <a:prstGeom prst="rect">
            <a:avLst/>
          </a:prstGeom>
        </p:spPr>
        <p:txBody>
          <a:bodyPr wrap="square" lIns="0" tIns="0" rIns="0" bIns="0" rtlCol="0" anchor="t">
            <a:spAutoFit/>
          </a:bodyPr>
          <a:lstStyle/>
          <a:p>
            <a:pPr algn="l">
              <a:lnSpc>
                <a:spcPts val="2007"/>
              </a:lnSpc>
            </a:pPr>
            <a:r>
              <a:rPr lang="en-US" sz="1673" spc="-16">
                <a:solidFill>
                  <a:srgbClr val="000000"/>
                </a:solidFill>
                <a:latin typeface="Open Sauce"/>
                <a:ea typeface="Open Sauce"/>
                <a:cs typeface="Open Sauce"/>
                <a:sym typeface="Open Sauce"/>
              </a:rPr>
              <a:t>A volunteer is any person rendering services for or on behalf of the District on the premises of District property or at a </a:t>
            </a:r>
            <a:r>
              <a:rPr lang="en-US" sz="1673" spc="-16">
                <a:solidFill>
                  <a:schemeClr val="accent2"/>
                </a:solidFill>
                <a:latin typeface="Open Sauce"/>
                <a:ea typeface="Open Sauce"/>
                <a:cs typeface="Open Sauce"/>
                <a:sym typeface="Open Sauce"/>
              </a:rPr>
              <a:t>school-sponsored or school-related activity on or off school property</a:t>
            </a:r>
            <a:r>
              <a:rPr lang="en-US" sz="1673" spc="-16">
                <a:solidFill>
                  <a:srgbClr val="000000"/>
                </a:solidFill>
                <a:latin typeface="Open Sauce"/>
                <a:ea typeface="Open Sauce"/>
                <a:cs typeface="Open Sauce"/>
                <a:sym typeface="Open Sauce"/>
              </a:rPr>
              <a:t>, who does not receive compensation in excess of reimbursement for expenses.</a:t>
            </a:r>
          </a:p>
          <a:p>
            <a:pPr algn="l">
              <a:lnSpc>
                <a:spcPts val="2007"/>
              </a:lnSpc>
            </a:pPr>
            <a:endParaRPr lang="en-US" sz="1673" spc="-16">
              <a:solidFill>
                <a:srgbClr val="000000"/>
              </a:solidFill>
              <a:latin typeface="Open Sauce"/>
              <a:ea typeface="Open Sauce"/>
              <a:cs typeface="Open Sauce"/>
              <a:sym typeface="Open Sauce"/>
            </a:endParaRPr>
          </a:p>
          <a:p>
            <a:pPr algn="l">
              <a:lnSpc>
                <a:spcPts val="2007"/>
              </a:lnSpc>
            </a:pPr>
            <a:r>
              <a:rPr lang="en-US" sz="1673" spc="-16">
                <a:solidFill>
                  <a:srgbClr val="000000"/>
                </a:solidFill>
                <a:latin typeface="Open Sauce"/>
                <a:ea typeface="Open Sauce"/>
                <a:cs typeface="Open Sauce"/>
                <a:sym typeface="Open Sauce"/>
              </a:rPr>
              <a:t>The term “volunteer” includes a person volunteering for a </a:t>
            </a:r>
            <a:r>
              <a:rPr lang="en-US" sz="1673" spc="-16">
                <a:solidFill>
                  <a:schemeClr val="accent2"/>
                </a:solidFill>
                <a:latin typeface="Open Sauce"/>
                <a:ea typeface="Open Sauce"/>
                <a:cs typeface="Open Sauce"/>
                <a:sym typeface="Open Sauce"/>
              </a:rPr>
              <a:t>single field trip or event that includes direct contact with students</a:t>
            </a:r>
            <a:r>
              <a:rPr lang="en-US" sz="1673" spc="-16">
                <a:solidFill>
                  <a:srgbClr val="000000"/>
                </a:solidFill>
                <a:latin typeface="Open Sauce"/>
                <a:ea typeface="Open Sauce"/>
                <a:cs typeface="Open Sauce"/>
                <a:sym typeface="Open Sauce"/>
              </a:rPr>
              <a:t>. </a:t>
            </a:r>
          </a:p>
          <a:p>
            <a:pPr algn="l">
              <a:lnSpc>
                <a:spcPts val="2007"/>
              </a:lnSpc>
            </a:pPr>
            <a:endParaRPr lang="en-US" sz="1673" spc="-16">
              <a:solidFill>
                <a:srgbClr val="000000"/>
              </a:solidFill>
              <a:latin typeface="Open Sauce"/>
              <a:ea typeface="Open Sauce"/>
              <a:cs typeface="Open Sauce"/>
              <a:sym typeface="Open Sauce"/>
            </a:endParaRPr>
          </a:p>
          <a:p>
            <a:pPr algn="l">
              <a:lnSpc>
                <a:spcPts val="2007"/>
              </a:lnSpc>
            </a:pPr>
            <a:r>
              <a:rPr lang="en-US" sz="1673" spc="-16">
                <a:solidFill>
                  <a:srgbClr val="000000"/>
                </a:solidFill>
                <a:latin typeface="Open Sauce"/>
                <a:ea typeface="Open Sauce"/>
                <a:cs typeface="Open Sauce"/>
                <a:sym typeface="Open Sauce"/>
              </a:rPr>
              <a:t>Field trips are considered field-based instruction and an </a:t>
            </a:r>
            <a:r>
              <a:rPr lang="en-US" sz="1673" spc="-16">
                <a:solidFill>
                  <a:schemeClr val="accent2"/>
                </a:solidFill>
                <a:latin typeface="Open Sauce"/>
                <a:ea typeface="Open Sauce"/>
                <a:cs typeface="Open Sauce"/>
                <a:sym typeface="Open Sauce"/>
              </a:rPr>
              <a:t>extension of the classroom</a:t>
            </a:r>
            <a:r>
              <a:rPr lang="en-US" sz="1673" spc="-16">
                <a:solidFill>
                  <a:srgbClr val="000000"/>
                </a:solidFill>
                <a:latin typeface="Open Sauce"/>
                <a:ea typeface="Open Sauce"/>
                <a:cs typeface="Open Sauce"/>
                <a:sym typeface="Open Sauce"/>
              </a:rPr>
              <a:t>. Parents and other adults participating in a field trip are considered volunteers and must comply with all volunteer guidelines and requirements. </a:t>
            </a:r>
          </a:p>
          <a:p>
            <a:pPr algn="l">
              <a:lnSpc>
                <a:spcPts val="2007"/>
              </a:lnSpc>
            </a:pPr>
            <a:endParaRPr lang="en-US" sz="1673" spc="-16">
              <a:solidFill>
                <a:srgbClr val="000000"/>
              </a:solidFill>
              <a:latin typeface="Open Sauce"/>
              <a:ea typeface="Open Sauce"/>
              <a:cs typeface="Open Sauce"/>
              <a:sym typeface="Open Sauce"/>
            </a:endParaRPr>
          </a:p>
          <a:p>
            <a:pPr algn="l">
              <a:lnSpc>
                <a:spcPts val="2007"/>
              </a:lnSpc>
            </a:pPr>
            <a:r>
              <a:rPr lang="en-US" sz="1673" spc="-16">
                <a:solidFill>
                  <a:srgbClr val="000000"/>
                </a:solidFill>
                <a:latin typeface="Open Sauce"/>
                <a:ea typeface="Open Sauce"/>
                <a:cs typeface="Open Sauce"/>
                <a:sym typeface="Open Sauce"/>
              </a:rPr>
              <a:t>~ Killeen ISD Guidelines For Campus Visitor X-A</a:t>
            </a:r>
          </a:p>
          <a:p>
            <a:pPr algn="l">
              <a:lnSpc>
                <a:spcPts val="1895"/>
              </a:lnSpc>
              <a:spcBef>
                <a:spcPct val="0"/>
              </a:spcBef>
            </a:pPr>
            <a:endParaRPr lang="en-US" sz="1673" spc="-16">
              <a:solidFill>
                <a:srgbClr val="000000"/>
              </a:solidFill>
              <a:latin typeface="Open Sauce"/>
              <a:ea typeface="Open Sauce"/>
              <a:cs typeface="Open Sauce"/>
              <a:sym typeface="Open Sauce"/>
            </a:endParaRPr>
          </a:p>
        </p:txBody>
      </p:sp>
      <p:sp>
        <p:nvSpPr>
          <p:cNvPr id="7" name="Freeform 7"/>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Tree>
    <p:extLst>
      <p:ext uri="{BB962C8B-B14F-4D97-AF65-F5344CB8AC3E}">
        <p14:creationId xmlns:p14="http://schemas.microsoft.com/office/powerpoint/2010/main" val="427612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209800" y="306270"/>
            <a:ext cx="426378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PROGRAM</a:t>
            </a:r>
          </a:p>
        </p:txBody>
      </p:sp>
      <p:sp>
        <p:nvSpPr>
          <p:cNvPr id="5" name="TextBox 5"/>
          <p:cNvSpPr txBox="1"/>
          <p:nvPr/>
        </p:nvSpPr>
        <p:spPr>
          <a:xfrm>
            <a:off x="2209801" y="822695"/>
            <a:ext cx="4687165" cy="486865"/>
          </a:xfrm>
          <a:prstGeom prst="rect">
            <a:avLst/>
          </a:prstGeom>
        </p:spPr>
        <p:txBody>
          <a:bodyPr wrap="square" lIns="0" tIns="0" rIns="0" bIns="0" rtlCol="0" anchor="t">
            <a:spAutoFit/>
          </a:bodyPr>
          <a:lstStyle/>
          <a:p>
            <a:pPr algn="l">
              <a:lnSpc>
                <a:spcPts val="3746"/>
              </a:lnSpc>
            </a:pPr>
            <a:r>
              <a:rPr lang="en-US" sz="3406">
                <a:solidFill>
                  <a:srgbClr val="FEBF0E"/>
                </a:solidFill>
                <a:latin typeface="Nunito Sans Bold"/>
                <a:ea typeface="Nunito Sans Bold"/>
                <a:cs typeface="Nunito Sans Bold"/>
                <a:sym typeface="Nunito Sans Bold"/>
              </a:rPr>
              <a:t>ORGANIZATION</a:t>
            </a:r>
          </a:p>
        </p:txBody>
      </p:sp>
      <p:sp>
        <p:nvSpPr>
          <p:cNvPr id="6" name="Freeform 6"/>
          <p:cNvSpPr/>
          <p:nvPr/>
        </p:nvSpPr>
        <p:spPr>
          <a:xfrm>
            <a:off x="8918446" y="-1602032"/>
            <a:ext cx="9144000" cy="1980658"/>
          </a:xfrm>
          <a:custGeom>
            <a:avLst/>
            <a:gdLst/>
            <a:ahLst/>
            <a:cxnLst/>
            <a:rect l="l" t="t" r="r" b="b"/>
            <a:pathLst>
              <a:path w="9753600" h="2112702">
                <a:moveTo>
                  <a:pt x="0" y="0"/>
                </a:moveTo>
                <a:lnTo>
                  <a:pt x="9753600" y="0"/>
                </a:lnTo>
                <a:lnTo>
                  <a:pt x="9753600" y="2112702"/>
                </a:lnTo>
                <a:lnTo>
                  <a:pt x="0" y="2112702"/>
                </a:lnTo>
                <a:lnTo>
                  <a:pt x="0" y="0"/>
                </a:lnTo>
                <a:close/>
              </a:path>
            </a:pathLst>
          </a:custGeom>
          <a:blipFill>
            <a:blip r:embed="rId2">
              <a:alphaModFix amt="9999"/>
            </a:blip>
            <a:stretch>
              <a:fillRect t="-163523" b="-44637"/>
            </a:stretch>
          </a:blipFill>
        </p:spPr>
        <p:txBody>
          <a:bodyPr/>
          <a:lstStyle/>
          <a:p>
            <a:endParaRPr lang="en-US" sz="1688"/>
          </a:p>
        </p:txBody>
      </p:sp>
      <p:sp>
        <p:nvSpPr>
          <p:cNvPr id="7" name="TextBox 7"/>
          <p:cNvSpPr txBox="1"/>
          <p:nvPr/>
        </p:nvSpPr>
        <p:spPr>
          <a:xfrm>
            <a:off x="1548808" y="1575921"/>
            <a:ext cx="9119192" cy="5880456"/>
          </a:xfrm>
          <a:prstGeom prst="rect">
            <a:avLst/>
          </a:prstGeom>
        </p:spPr>
        <p:txBody>
          <a:bodyPr wrap="square" lIns="0" tIns="0" rIns="0" bIns="0" rtlCol="0" anchor="t">
            <a:spAutoFit/>
          </a:bodyPr>
          <a:lstStyle/>
          <a:p>
            <a:pPr algn="l">
              <a:lnSpc>
                <a:spcPts val="2283"/>
              </a:lnSpc>
            </a:pPr>
            <a:endParaRPr sz="1688"/>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The principal oversees his/her campus and designates a Volunteer Coordinator.</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 Coordinators guide program implementation.</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will be provided a handbook of guidelines and procedures.</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are carefully screened to protect students, staff, and other visitors on the campus. </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Volunteers will follow the identified procedures for their campus and the district. </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Completion of the volunteer requirements does not guarantee volunteer service opportunities.</a:t>
            </a:r>
          </a:p>
          <a:p>
            <a:pPr algn="l">
              <a:lnSpc>
                <a:spcPts val="2283"/>
              </a:lnSpc>
            </a:pPr>
            <a:endParaRPr lang="en-US" sz="1630">
              <a:solidFill>
                <a:srgbClr val="000000"/>
              </a:solidFill>
              <a:latin typeface="Open Sauce"/>
              <a:ea typeface="Open Sauce"/>
              <a:cs typeface="Open Sauce"/>
              <a:sym typeface="Open Sauce"/>
            </a:endParaRPr>
          </a:p>
          <a:p>
            <a:pPr marL="352187" lvl="1" indent="-176093" algn="l">
              <a:lnSpc>
                <a:spcPts val="2283"/>
              </a:lnSpc>
              <a:buFont typeface="Arial"/>
              <a:buChar char="•"/>
            </a:pPr>
            <a:r>
              <a:rPr lang="en-US" sz="1630">
                <a:solidFill>
                  <a:srgbClr val="000000"/>
                </a:solidFill>
                <a:latin typeface="Open Sauce"/>
                <a:ea typeface="Open Sauce"/>
                <a:cs typeface="Open Sauce"/>
                <a:sym typeface="Open Sauce"/>
              </a:rPr>
              <a:t>All employees are expected to work together in a cooperative spirit to serve the best interests of the district and to be courteous to students, one another, and the public.</a:t>
            </a: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a:p>
            <a:pPr algn="l">
              <a:lnSpc>
                <a:spcPts val="2283"/>
              </a:lnSpc>
            </a:pPr>
            <a:endParaRPr lang="en-US" sz="1630">
              <a:solidFill>
                <a:srgbClr val="000000"/>
              </a:solidFill>
              <a:latin typeface="Open Sauce"/>
              <a:ea typeface="Open Sauce"/>
              <a:cs typeface="Open Sauce"/>
              <a:sym typeface="Open Sauce"/>
            </a:endParaRPr>
          </a:p>
        </p:txBody>
      </p:sp>
    </p:spTree>
    <p:extLst>
      <p:ext uri="{BB962C8B-B14F-4D97-AF65-F5344CB8AC3E}">
        <p14:creationId xmlns:p14="http://schemas.microsoft.com/office/powerpoint/2010/main" val="183053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2209800" y="306270"/>
            <a:ext cx="426378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a:ea typeface="Nunito Sans"/>
                <a:cs typeface="Nunito Sans"/>
                <a:sym typeface="Nunito Sans"/>
              </a:rPr>
              <a:t>PROGRAM</a:t>
            </a:r>
          </a:p>
        </p:txBody>
      </p:sp>
      <p:sp>
        <p:nvSpPr>
          <p:cNvPr id="5" name="TextBox 5"/>
          <p:cNvSpPr txBox="1"/>
          <p:nvPr/>
        </p:nvSpPr>
        <p:spPr>
          <a:xfrm>
            <a:off x="2209801" y="822695"/>
            <a:ext cx="4687165" cy="486865"/>
          </a:xfrm>
          <a:prstGeom prst="rect">
            <a:avLst/>
          </a:prstGeom>
        </p:spPr>
        <p:txBody>
          <a:bodyPr wrap="square" lIns="0" tIns="0" rIns="0" bIns="0" rtlCol="0" anchor="t">
            <a:spAutoFit/>
          </a:bodyPr>
          <a:lstStyle/>
          <a:p>
            <a:pPr algn="l">
              <a:lnSpc>
                <a:spcPts val="3746"/>
              </a:lnSpc>
            </a:pPr>
            <a:r>
              <a:rPr lang="en-US" sz="3406">
                <a:solidFill>
                  <a:srgbClr val="FEBF0E"/>
                </a:solidFill>
                <a:latin typeface="Nunito Sans Bold"/>
                <a:ea typeface="Nunito Sans Bold"/>
                <a:cs typeface="Nunito Sans Bold"/>
                <a:sym typeface="Nunito Sans Bold"/>
              </a:rPr>
              <a:t>PROCEDURES</a:t>
            </a:r>
          </a:p>
        </p:txBody>
      </p:sp>
      <p:sp>
        <p:nvSpPr>
          <p:cNvPr id="6" name="Freeform 6"/>
          <p:cNvSpPr/>
          <p:nvPr/>
        </p:nvSpPr>
        <p:spPr>
          <a:xfrm>
            <a:off x="8918446" y="-1602032"/>
            <a:ext cx="9144000" cy="1980658"/>
          </a:xfrm>
          <a:custGeom>
            <a:avLst/>
            <a:gdLst/>
            <a:ahLst/>
            <a:cxnLst/>
            <a:rect l="l" t="t" r="r" b="b"/>
            <a:pathLst>
              <a:path w="9753600" h="2112702">
                <a:moveTo>
                  <a:pt x="0" y="0"/>
                </a:moveTo>
                <a:lnTo>
                  <a:pt x="9753600" y="0"/>
                </a:lnTo>
                <a:lnTo>
                  <a:pt x="9753600" y="2112702"/>
                </a:lnTo>
                <a:lnTo>
                  <a:pt x="0" y="2112702"/>
                </a:lnTo>
                <a:lnTo>
                  <a:pt x="0" y="0"/>
                </a:lnTo>
                <a:close/>
              </a:path>
            </a:pathLst>
          </a:custGeom>
          <a:blipFill>
            <a:blip r:embed="rId3">
              <a:alphaModFix amt="9999"/>
            </a:blip>
            <a:stretch>
              <a:fillRect t="-163523" b="-44637"/>
            </a:stretch>
          </a:blipFill>
        </p:spPr>
        <p:txBody>
          <a:bodyPr/>
          <a:lstStyle/>
          <a:p>
            <a:endParaRPr lang="en-US" sz="1688"/>
          </a:p>
        </p:txBody>
      </p:sp>
      <p:sp>
        <p:nvSpPr>
          <p:cNvPr id="7" name="TextBox 7"/>
          <p:cNvSpPr txBox="1"/>
          <p:nvPr/>
        </p:nvSpPr>
        <p:spPr>
          <a:xfrm>
            <a:off x="1642345" y="2104293"/>
            <a:ext cx="8925127" cy="3231654"/>
          </a:xfrm>
          <a:prstGeom prst="rect">
            <a:avLst/>
          </a:prstGeom>
        </p:spPr>
        <p:txBody>
          <a:bodyPr wrap="square" lIns="0" tIns="0" rIns="0" bIns="0" rtlCol="0" anchor="t">
            <a:spAutoFit/>
          </a:bodyPr>
          <a:lstStyle/>
          <a:p>
            <a:pPr marL="350169" lvl="1" indent="-175085" algn="l">
              <a:lnSpc>
                <a:spcPts val="1784"/>
              </a:lnSpc>
              <a:buFont typeface="Arial"/>
              <a:buChar char="•"/>
            </a:pPr>
            <a:r>
              <a:rPr lang="en-US" sz="1688">
                <a:solidFill>
                  <a:srgbClr val="000000"/>
                </a:solidFill>
                <a:latin typeface="Open Sauce" panose="020B0604020202020204" charset="0"/>
                <a:ea typeface="Nunito Sans Bold"/>
                <a:cs typeface="Nunito Sans Bold"/>
                <a:sym typeface="Nunito Sans Bold"/>
              </a:rPr>
              <a:t>Ensure that you have completed the </a:t>
            </a:r>
            <a:r>
              <a:rPr lang="en-US" sz="1688">
                <a:solidFill>
                  <a:schemeClr val="accent2"/>
                </a:solidFill>
                <a:latin typeface="Open Sauce" panose="020B0604020202020204" charset="0"/>
                <a:ea typeface="Nunito Sans Bold"/>
                <a:cs typeface="Nunito Sans Bold"/>
                <a:sym typeface="Nunito Sans Bold"/>
              </a:rPr>
              <a:t>online volunteer application</a:t>
            </a:r>
            <a:r>
              <a:rPr lang="en-US" sz="1688">
                <a:solidFill>
                  <a:srgbClr val="000000"/>
                </a:solidFill>
                <a:latin typeface="Open Sauce" panose="020B0604020202020204" charset="0"/>
                <a:ea typeface="Nunito Sans Bold"/>
                <a:cs typeface="Nunito Sans Bold"/>
                <a:sym typeface="Nunito Sans Bold"/>
              </a:rPr>
              <a:t>. There is not a paper option for the application. If you need access to a computer to complete the application, please speak with the volunteer coordinator or campus administration.</a:t>
            </a:r>
          </a:p>
          <a:p>
            <a:pPr algn="l">
              <a:lnSpc>
                <a:spcPts val="1784"/>
              </a:lnSpc>
              <a:spcBef>
                <a:spcPct val="0"/>
              </a:spcBef>
            </a:pPr>
            <a:endParaRPr lang="en-US" sz="1688">
              <a:solidFill>
                <a:srgbClr val="000000"/>
              </a:solidFill>
              <a:latin typeface="Open Sauce" panose="020B0604020202020204" charset="0"/>
              <a:ea typeface="Nunito Sans Bold"/>
              <a:cs typeface="Nunito Sans Bold"/>
              <a:sym typeface="Nunito Sans Bold"/>
            </a:endParaRPr>
          </a:p>
          <a:p>
            <a:pPr marL="350169" lvl="1" indent="-175085" algn="l">
              <a:lnSpc>
                <a:spcPts val="1784"/>
              </a:lnSpc>
              <a:buFont typeface="Arial"/>
              <a:buChar char="•"/>
            </a:pPr>
            <a:r>
              <a:rPr lang="en-US" sz="1688">
                <a:solidFill>
                  <a:srgbClr val="000000"/>
                </a:solidFill>
                <a:latin typeface="Open Sauce" panose="020B0604020202020204" charset="0"/>
                <a:ea typeface="Nunito Sans Bold"/>
                <a:cs typeface="Nunito Sans Bold"/>
                <a:sym typeface="Nunito Sans Bold"/>
              </a:rPr>
              <a:t>Allow 72 hours for the application to process. </a:t>
            </a:r>
          </a:p>
          <a:p>
            <a:pPr algn="l">
              <a:lnSpc>
                <a:spcPts val="1784"/>
              </a:lnSpc>
              <a:spcBef>
                <a:spcPct val="0"/>
              </a:spcBef>
            </a:pPr>
            <a:endParaRPr lang="en-US" sz="1688">
              <a:solidFill>
                <a:srgbClr val="000000"/>
              </a:solidFill>
              <a:latin typeface="Open Sauce" panose="020B0604020202020204" charset="0"/>
              <a:ea typeface="Nunito Sans Bold"/>
              <a:cs typeface="Nunito Sans Bold"/>
              <a:sym typeface="Nunito Sans Bold"/>
            </a:endParaRPr>
          </a:p>
          <a:p>
            <a:pPr marL="350169" lvl="1" indent="-175085" algn="l">
              <a:lnSpc>
                <a:spcPts val="1784"/>
              </a:lnSpc>
              <a:buFont typeface="Arial"/>
              <a:buChar char="•"/>
            </a:pPr>
            <a:r>
              <a:rPr lang="en-US" sz="1688">
                <a:solidFill>
                  <a:srgbClr val="000000"/>
                </a:solidFill>
                <a:latin typeface="Open Sauce" panose="020B0604020202020204" charset="0"/>
                <a:ea typeface="Nunito Sans Bold"/>
                <a:cs typeface="Nunito Sans Bold"/>
                <a:sym typeface="Nunito Sans Bold"/>
              </a:rPr>
              <a:t>Check with your campus volunteer coordinator to determine the </a:t>
            </a:r>
            <a:r>
              <a:rPr lang="en-US" sz="1688">
                <a:solidFill>
                  <a:schemeClr val="accent2"/>
                </a:solidFill>
                <a:latin typeface="Open Sauce" panose="020B0604020202020204" charset="0"/>
                <a:ea typeface="Nunito Sans Bold"/>
                <a:cs typeface="Nunito Sans Bold"/>
                <a:sym typeface="Nunito Sans Bold"/>
              </a:rPr>
              <a:t>status</a:t>
            </a:r>
            <a:r>
              <a:rPr lang="en-US" sz="1688">
                <a:solidFill>
                  <a:srgbClr val="000000"/>
                </a:solidFill>
                <a:latin typeface="Open Sauce" panose="020B0604020202020204" charset="0"/>
                <a:ea typeface="Nunito Sans Bold"/>
                <a:cs typeface="Nunito Sans Bold"/>
                <a:sym typeface="Nunito Sans Bold"/>
              </a:rPr>
              <a:t> of your application.</a:t>
            </a:r>
          </a:p>
          <a:p>
            <a:pPr algn="l">
              <a:lnSpc>
                <a:spcPts val="1784"/>
              </a:lnSpc>
              <a:spcBef>
                <a:spcPct val="0"/>
              </a:spcBef>
            </a:pPr>
            <a:endParaRPr lang="en-US" sz="1688">
              <a:solidFill>
                <a:srgbClr val="000000"/>
              </a:solidFill>
              <a:latin typeface="Open Sauce" panose="020B0604020202020204" charset="0"/>
              <a:ea typeface="Nunito Sans Bold"/>
              <a:cs typeface="Nunito Sans Bold"/>
              <a:sym typeface="Nunito Sans Bold"/>
            </a:endParaRPr>
          </a:p>
          <a:p>
            <a:pPr marL="350169" lvl="1" indent="-175085" algn="l">
              <a:lnSpc>
                <a:spcPts val="1784"/>
              </a:lnSpc>
              <a:buFont typeface="Arial"/>
              <a:buChar char="•"/>
            </a:pPr>
            <a:r>
              <a:rPr lang="en-US" sz="1688">
                <a:solidFill>
                  <a:srgbClr val="000000"/>
                </a:solidFill>
                <a:latin typeface="Open Sauce" panose="020B0604020202020204" charset="0"/>
                <a:ea typeface="Nunito Sans Bold"/>
                <a:cs typeface="Nunito Sans Bold"/>
                <a:sym typeface="Nunito Sans Bold"/>
              </a:rPr>
              <a:t>Volunteers must annually clear a background check and attend volunteer orientation training before they may begin volunteer work.</a:t>
            </a:r>
          </a:p>
          <a:p>
            <a:pPr algn="l">
              <a:lnSpc>
                <a:spcPts val="1784"/>
              </a:lnSpc>
              <a:spcBef>
                <a:spcPct val="0"/>
              </a:spcBef>
            </a:pPr>
            <a:endParaRPr lang="en-US" sz="1688">
              <a:solidFill>
                <a:srgbClr val="000000"/>
              </a:solidFill>
              <a:latin typeface="Open Sauce" panose="020B0604020202020204" charset="0"/>
              <a:ea typeface="Nunito Sans Bold"/>
              <a:cs typeface="Nunito Sans Bold"/>
              <a:sym typeface="Nunito Sans Bold"/>
            </a:endParaRPr>
          </a:p>
          <a:p>
            <a:pPr marL="350169" lvl="1" indent="-175085" algn="l">
              <a:lnSpc>
                <a:spcPts val="1784"/>
              </a:lnSpc>
              <a:buFont typeface="Arial"/>
              <a:buChar char="•"/>
            </a:pPr>
            <a:r>
              <a:rPr lang="en-US" sz="1688">
                <a:solidFill>
                  <a:srgbClr val="000000"/>
                </a:solidFill>
                <a:latin typeface="Open Sauce" panose="020B0604020202020204" charset="0"/>
                <a:ea typeface="Nunito Sans Bold"/>
                <a:cs typeface="Nunito Sans Bold"/>
                <a:sym typeface="Nunito Sans Bold"/>
              </a:rPr>
              <a:t>Completion of the volunteer requirements does not guarantee volunteer service opportunities.</a:t>
            </a:r>
          </a:p>
          <a:p>
            <a:pPr algn="l">
              <a:lnSpc>
                <a:spcPts val="1784"/>
              </a:lnSpc>
              <a:spcBef>
                <a:spcPct val="0"/>
              </a:spcBef>
            </a:pPr>
            <a:endParaRPr lang="en-US" sz="1688">
              <a:solidFill>
                <a:srgbClr val="000000"/>
              </a:solidFill>
              <a:latin typeface="Open Sauce" panose="020B0604020202020204" charset="0"/>
              <a:ea typeface="Nunito Sans Bold"/>
              <a:cs typeface="Nunito Sans Bold"/>
              <a:sym typeface="Nunito Sans Bold"/>
            </a:endParaRPr>
          </a:p>
          <a:p>
            <a:pPr algn="l">
              <a:lnSpc>
                <a:spcPts val="1784"/>
              </a:lnSpc>
              <a:spcBef>
                <a:spcPct val="0"/>
              </a:spcBef>
            </a:pPr>
            <a:r>
              <a:rPr lang="en-US" sz="1688">
                <a:solidFill>
                  <a:schemeClr val="accent2"/>
                </a:solidFill>
                <a:latin typeface="Open Sauce" panose="020B0604020202020204" charset="0"/>
                <a:ea typeface="Nunito Sans Bold"/>
                <a:cs typeface="Nunito Sans Bold"/>
                <a:sym typeface="Nunito Sans Bold"/>
              </a:rPr>
              <a:t>Always sign-in </a:t>
            </a:r>
            <a:r>
              <a:rPr lang="en-US" sz="1688">
                <a:solidFill>
                  <a:srgbClr val="000000"/>
                </a:solidFill>
                <a:latin typeface="Open Sauce" panose="020B0604020202020204" charset="0"/>
                <a:ea typeface="Nunito Sans Bold"/>
                <a:cs typeface="Nunito Sans Bold"/>
                <a:sym typeface="Nunito Sans Bold"/>
              </a:rPr>
              <a:t>at the front office upon arrival at the campus.</a:t>
            </a:r>
          </a:p>
        </p:txBody>
      </p:sp>
    </p:spTree>
    <p:extLst>
      <p:ext uri="{BB962C8B-B14F-4D97-AF65-F5344CB8AC3E}">
        <p14:creationId xmlns:p14="http://schemas.microsoft.com/office/powerpoint/2010/main" val="268560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1946031" y="1711387"/>
            <a:ext cx="4263787" cy="2373800"/>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Bold"/>
                <a:ea typeface="Nunito Sans Bold"/>
                <a:cs typeface="Nunito Sans Bold"/>
                <a:sym typeface="Nunito Sans Bold"/>
              </a:rPr>
              <a:t>MATCHING YOUR SKILLS TO THE NEEDS</a:t>
            </a:r>
          </a:p>
          <a:p>
            <a:pPr algn="l">
              <a:lnSpc>
                <a:spcPts val="3737"/>
              </a:lnSpc>
            </a:pPr>
            <a:r>
              <a:rPr lang="en-US" sz="3398">
                <a:solidFill>
                  <a:srgbClr val="FFFFFF"/>
                </a:solidFill>
                <a:latin typeface="Nunito Sans Bold"/>
                <a:ea typeface="Nunito Sans Bold"/>
                <a:cs typeface="Nunito Sans Bold"/>
                <a:sym typeface="Nunito Sans Bold"/>
              </a:rPr>
              <a:t>of the School</a:t>
            </a:r>
          </a:p>
          <a:p>
            <a:pPr algn="l">
              <a:lnSpc>
                <a:spcPts val="3737"/>
              </a:lnSpc>
            </a:pPr>
            <a:endParaRPr lang="en-US" sz="3398">
              <a:solidFill>
                <a:srgbClr val="FFFFFF"/>
              </a:solidFill>
              <a:latin typeface="Nunito Sans Bold"/>
              <a:ea typeface="Nunito Sans Bold"/>
              <a:cs typeface="Nunito Sans Bold"/>
              <a:sym typeface="Nunito Sans Bold"/>
            </a:endParaRPr>
          </a:p>
        </p:txBody>
      </p:sp>
      <p:sp>
        <p:nvSpPr>
          <p:cNvPr id="5" name="TextBox 5"/>
          <p:cNvSpPr txBox="1"/>
          <p:nvPr/>
        </p:nvSpPr>
        <p:spPr>
          <a:xfrm>
            <a:off x="1754799" y="2022586"/>
            <a:ext cx="5834574" cy="3064942"/>
          </a:xfrm>
          <a:prstGeom prst="rect">
            <a:avLst/>
          </a:prstGeom>
        </p:spPr>
        <p:txBody>
          <a:bodyPr wrap="square" lIns="0" tIns="0" rIns="0" bIns="0" rtlCol="0" anchor="t">
            <a:spAutoFit/>
          </a:bodyPr>
          <a:lstStyle/>
          <a:p>
            <a:pPr algn="l">
              <a:lnSpc>
                <a:spcPts val="2007"/>
              </a:lnSpc>
            </a:pPr>
            <a:endParaRPr sz="1688"/>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How much time do I have to give?</a:t>
            </a:r>
          </a:p>
          <a:p>
            <a:pPr algn="l">
              <a:lnSpc>
                <a:spcPts val="2007"/>
              </a:lnSpc>
            </a:pPr>
            <a:endParaRPr lang="en-US" sz="1673" spc="-16">
              <a:solidFill>
                <a:srgbClr val="000000"/>
              </a:solidFill>
              <a:latin typeface="Open Sauce"/>
              <a:ea typeface="Open Sauce"/>
              <a:cs typeface="Open Sauce"/>
              <a:sym typeface="Open Sauce"/>
            </a:endParaRP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How do I want to spend my time?</a:t>
            </a:r>
          </a:p>
          <a:p>
            <a:pPr algn="l">
              <a:lnSpc>
                <a:spcPts val="2007"/>
              </a:lnSpc>
            </a:pPr>
            <a:r>
              <a:rPr lang="en-US" sz="1673" spc="-16">
                <a:solidFill>
                  <a:srgbClr val="000000"/>
                </a:solidFill>
                <a:latin typeface="Open Sauce"/>
                <a:ea typeface="Open Sauce"/>
                <a:cs typeface="Open Sauce"/>
                <a:sym typeface="Open Sauce"/>
              </a:rPr>
              <a:t> </a:t>
            </a: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Are there things I can do at home?</a:t>
            </a:r>
          </a:p>
          <a:p>
            <a:pPr algn="l">
              <a:lnSpc>
                <a:spcPts val="2007"/>
              </a:lnSpc>
            </a:pPr>
            <a:endParaRPr lang="en-US" sz="1673" spc="-16">
              <a:solidFill>
                <a:srgbClr val="000000"/>
              </a:solidFill>
              <a:latin typeface="Open Sauce"/>
              <a:ea typeface="Open Sauce"/>
              <a:cs typeface="Open Sauce"/>
              <a:sym typeface="Open Sauce"/>
            </a:endParaRP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Do I have unique skills that would benefit the campus?</a:t>
            </a:r>
          </a:p>
          <a:p>
            <a:pPr algn="l">
              <a:lnSpc>
                <a:spcPts val="2007"/>
              </a:lnSpc>
            </a:pPr>
            <a:endParaRPr lang="en-US" sz="1673" spc="-16">
              <a:solidFill>
                <a:srgbClr val="000000"/>
              </a:solidFill>
              <a:latin typeface="Open Sauce"/>
              <a:ea typeface="Open Sauce"/>
              <a:cs typeface="Open Sauce"/>
              <a:sym typeface="Open Sauce"/>
            </a:endParaRPr>
          </a:p>
          <a:p>
            <a:pPr marL="361164" lvl="1" indent="-180582" algn="l">
              <a:lnSpc>
                <a:spcPts val="2007"/>
              </a:lnSpc>
              <a:buFont typeface="Arial"/>
              <a:buChar char="•"/>
            </a:pPr>
            <a:r>
              <a:rPr lang="en-US" sz="1673" spc="-16">
                <a:solidFill>
                  <a:srgbClr val="000000"/>
                </a:solidFill>
                <a:latin typeface="Open Sauce"/>
                <a:ea typeface="Open Sauce"/>
                <a:cs typeface="Open Sauce"/>
                <a:sym typeface="Open Sauce"/>
              </a:rPr>
              <a:t>What if my assigned site does not work out?</a:t>
            </a:r>
          </a:p>
          <a:p>
            <a:pPr algn="l">
              <a:lnSpc>
                <a:spcPts val="2007"/>
              </a:lnSpc>
            </a:pPr>
            <a:endParaRPr lang="en-US" sz="1673" spc="-16">
              <a:solidFill>
                <a:srgbClr val="000000"/>
              </a:solidFill>
              <a:latin typeface="Open Sauce"/>
              <a:ea typeface="Open Sauce"/>
              <a:cs typeface="Open Sauce"/>
              <a:sym typeface="Open Sauce"/>
            </a:endParaRPr>
          </a:p>
          <a:p>
            <a:pPr algn="l">
              <a:lnSpc>
                <a:spcPts val="1895"/>
              </a:lnSpc>
              <a:spcBef>
                <a:spcPct val="0"/>
              </a:spcBef>
            </a:pPr>
            <a:endParaRPr lang="en-US" sz="1673" spc="-16">
              <a:solidFill>
                <a:srgbClr val="000000"/>
              </a:solidFill>
              <a:latin typeface="Open Sauce"/>
              <a:ea typeface="Open Sauce"/>
              <a:cs typeface="Open Sauce"/>
              <a:sym typeface="Open Sauce"/>
            </a:endParaRPr>
          </a:p>
        </p:txBody>
      </p:sp>
      <p:sp>
        <p:nvSpPr>
          <p:cNvPr id="6" name="Freeform 6"/>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
        <p:nvSpPr>
          <p:cNvPr id="7" name="TextBox 7"/>
          <p:cNvSpPr txBox="1"/>
          <p:nvPr/>
        </p:nvSpPr>
        <p:spPr>
          <a:xfrm>
            <a:off x="1946031" y="295296"/>
            <a:ext cx="5989277" cy="1787990"/>
          </a:xfrm>
          <a:prstGeom prst="rect">
            <a:avLst/>
          </a:prstGeom>
        </p:spPr>
        <p:txBody>
          <a:bodyPr wrap="square" lIns="0" tIns="0" rIns="0" bIns="0" rtlCol="0" anchor="t">
            <a:spAutoFit/>
          </a:bodyPr>
          <a:lstStyle/>
          <a:p>
            <a:pPr algn="l">
              <a:lnSpc>
                <a:spcPts val="3428"/>
              </a:lnSpc>
            </a:pPr>
            <a:r>
              <a:rPr lang="en-US" sz="3116">
                <a:solidFill>
                  <a:srgbClr val="FFFFFF"/>
                </a:solidFill>
                <a:latin typeface="Nunito Sans Bold"/>
                <a:ea typeface="Nunito Sans Bold"/>
                <a:cs typeface="Nunito Sans Bold"/>
                <a:sym typeface="Nunito Sans Bold"/>
              </a:rPr>
              <a:t>MATCHING YOUR SKILLS TO </a:t>
            </a:r>
            <a:r>
              <a:rPr lang="en-US" sz="3116">
                <a:solidFill>
                  <a:srgbClr val="FFB81C"/>
                </a:solidFill>
                <a:latin typeface="Nunito Sans Bold"/>
                <a:ea typeface="Nunito Sans Bold"/>
                <a:cs typeface="Nunito Sans Bold"/>
                <a:sym typeface="Nunito Sans Bold"/>
              </a:rPr>
              <a:t>THE NEEDS</a:t>
            </a:r>
          </a:p>
          <a:p>
            <a:pPr algn="l">
              <a:lnSpc>
                <a:spcPts val="3428"/>
              </a:lnSpc>
            </a:pPr>
            <a:r>
              <a:rPr lang="en-US" sz="3116">
                <a:solidFill>
                  <a:srgbClr val="FFB81C"/>
                </a:solidFill>
                <a:latin typeface="Nunito Sans Bold"/>
                <a:ea typeface="Nunito Sans Bold"/>
                <a:cs typeface="Nunito Sans Bold"/>
                <a:sym typeface="Nunito Sans Bold"/>
              </a:rPr>
              <a:t>OF THE SCHOOL</a:t>
            </a:r>
          </a:p>
          <a:p>
            <a:pPr algn="l">
              <a:lnSpc>
                <a:spcPts val="3428"/>
              </a:lnSpc>
            </a:pPr>
            <a:endParaRPr lang="en-US" sz="3116">
              <a:solidFill>
                <a:srgbClr val="FFB81C"/>
              </a:solidFill>
              <a:latin typeface="Nunito Sans Bold"/>
              <a:ea typeface="Nunito Sans Bold"/>
              <a:cs typeface="Nunito Sans Bold"/>
              <a:sym typeface="Nunito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1946031" y="1711387"/>
            <a:ext cx="4263787" cy="2373800"/>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Bold"/>
                <a:ea typeface="Nunito Sans Bold"/>
                <a:cs typeface="Nunito Sans Bold"/>
                <a:sym typeface="Nunito Sans Bold"/>
              </a:rPr>
              <a:t>MATCHING YOUR SKILLS TO THE NEEDS</a:t>
            </a:r>
          </a:p>
          <a:p>
            <a:pPr algn="l">
              <a:lnSpc>
                <a:spcPts val="3737"/>
              </a:lnSpc>
            </a:pPr>
            <a:r>
              <a:rPr lang="en-US" sz="3398">
                <a:solidFill>
                  <a:srgbClr val="FFFFFF"/>
                </a:solidFill>
                <a:latin typeface="Nunito Sans Bold"/>
                <a:ea typeface="Nunito Sans Bold"/>
                <a:cs typeface="Nunito Sans Bold"/>
                <a:sym typeface="Nunito Sans Bold"/>
              </a:rPr>
              <a:t>of the School</a:t>
            </a:r>
          </a:p>
          <a:p>
            <a:pPr algn="l">
              <a:lnSpc>
                <a:spcPts val="3737"/>
              </a:lnSpc>
            </a:pPr>
            <a:endParaRPr lang="en-US" sz="3398">
              <a:solidFill>
                <a:srgbClr val="FFFFFF"/>
              </a:solidFill>
              <a:latin typeface="Nunito Sans Bold"/>
              <a:ea typeface="Nunito Sans Bold"/>
              <a:cs typeface="Nunito Sans Bold"/>
              <a:sym typeface="Nunito Sans Bold"/>
            </a:endParaRPr>
          </a:p>
        </p:txBody>
      </p:sp>
      <p:sp>
        <p:nvSpPr>
          <p:cNvPr id="5" name="Freeform 5"/>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
        <p:nvSpPr>
          <p:cNvPr id="6" name="TextBox 6"/>
          <p:cNvSpPr txBox="1"/>
          <p:nvPr/>
        </p:nvSpPr>
        <p:spPr>
          <a:xfrm>
            <a:off x="1946031" y="463307"/>
            <a:ext cx="5989277" cy="486543"/>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Bold"/>
                <a:ea typeface="Nunito Sans Bold"/>
                <a:cs typeface="Nunito Sans Bold"/>
                <a:sym typeface="Nunito Sans Bold"/>
              </a:rPr>
              <a:t>WAYS YOU CAN </a:t>
            </a:r>
            <a:r>
              <a:rPr lang="en-US" sz="3398">
                <a:solidFill>
                  <a:srgbClr val="FFB81C"/>
                </a:solidFill>
                <a:latin typeface="Nunito Sans Bold"/>
                <a:ea typeface="Nunito Sans Bold"/>
                <a:cs typeface="Nunito Sans Bold"/>
                <a:sym typeface="Nunito Sans Bold"/>
              </a:rPr>
              <a:t>HELP</a:t>
            </a:r>
          </a:p>
        </p:txBody>
      </p:sp>
      <p:sp>
        <p:nvSpPr>
          <p:cNvPr id="7" name="TextBox 7"/>
          <p:cNvSpPr txBox="1"/>
          <p:nvPr/>
        </p:nvSpPr>
        <p:spPr>
          <a:xfrm>
            <a:off x="2067573" y="1835412"/>
            <a:ext cx="7236814" cy="3647473"/>
          </a:xfrm>
          <a:prstGeom prst="rect">
            <a:avLst/>
          </a:prstGeom>
        </p:spPr>
        <p:txBody>
          <a:bodyPr wrap="square" lIns="0" tIns="0" rIns="0" bIns="0" rtlCol="0" anchor="t">
            <a:spAutoFit/>
          </a:bodyPr>
          <a:lstStyle/>
          <a:p>
            <a:pPr algn="l">
              <a:lnSpc>
                <a:spcPts val="1900"/>
              </a:lnSpc>
              <a:spcBef>
                <a:spcPct val="0"/>
              </a:spcBef>
            </a:pPr>
            <a:endParaRPr sz="1688"/>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Assist with activities/materials (i.e. learning stations and bulletin boards) </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Work with small groups of students for instructional support</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Assist at school performances</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Provide mentoring opportunities</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Help plan school events (i.e. family nights)</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Support student monitoring (i.e. café, hallway, arrival, or dismissal)</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Work with after-school clubs (i.e. Science Olympiad, archery, Battle of the Books, yoga, or art)</a:t>
            </a:r>
          </a:p>
        </p:txBody>
      </p:sp>
    </p:spTree>
    <p:extLst>
      <p:ext uri="{BB962C8B-B14F-4D97-AF65-F5344CB8AC3E}">
        <p14:creationId xmlns:p14="http://schemas.microsoft.com/office/powerpoint/2010/main" val="16531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1814" y="0"/>
            <a:ext cx="9126186" cy="1675668"/>
            <a:chOff x="0" y="0"/>
            <a:chExt cx="4993886" cy="916932"/>
          </a:xfrm>
        </p:grpSpPr>
        <p:sp>
          <p:nvSpPr>
            <p:cNvPr id="3" name="Freeform 3"/>
            <p:cNvSpPr/>
            <p:nvPr/>
          </p:nvSpPr>
          <p:spPr>
            <a:xfrm>
              <a:off x="0" y="0"/>
              <a:ext cx="4993885" cy="916932"/>
            </a:xfrm>
            <a:custGeom>
              <a:avLst/>
              <a:gdLst/>
              <a:ahLst/>
              <a:cxnLst/>
              <a:rect l="l" t="t" r="r" b="b"/>
              <a:pathLst>
                <a:path w="4993885" h="916932">
                  <a:moveTo>
                    <a:pt x="0" y="0"/>
                  </a:moveTo>
                  <a:lnTo>
                    <a:pt x="4993885" y="0"/>
                  </a:lnTo>
                  <a:lnTo>
                    <a:pt x="4993885" y="916932"/>
                  </a:lnTo>
                  <a:lnTo>
                    <a:pt x="0" y="916932"/>
                  </a:lnTo>
                  <a:close/>
                </a:path>
              </a:pathLst>
            </a:custGeom>
            <a:solidFill>
              <a:srgbClr val="203965"/>
            </a:solidFill>
          </p:spPr>
          <p:txBody>
            <a:bodyPr/>
            <a:lstStyle/>
            <a:p>
              <a:endParaRPr lang="en-US" sz="1688"/>
            </a:p>
          </p:txBody>
        </p:sp>
      </p:grpSp>
      <p:sp>
        <p:nvSpPr>
          <p:cNvPr id="4" name="TextBox 4"/>
          <p:cNvSpPr txBox="1"/>
          <p:nvPr/>
        </p:nvSpPr>
        <p:spPr>
          <a:xfrm>
            <a:off x="1946031" y="1711387"/>
            <a:ext cx="4263787" cy="2373800"/>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Bold"/>
                <a:ea typeface="Nunito Sans Bold"/>
                <a:cs typeface="Nunito Sans Bold"/>
                <a:sym typeface="Nunito Sans Bold"/>
              </a:rPr>
              <a:t>MATCHING YOUR SKILLS TO THE NEEDS</a:t>
            </a:r>
          </a:p>
          <a:p>
            <a:pPr algn="l">
              <a:lnSpc>
                <a:spcPts val="3737"/>
              </a:lnSpc>
            </a:pPr>
            <a:r>
              <a:rPr lang="en-US" sz="3398">
                <a:solidFill>
                  <a:srgbClr val="FFFFFF"/>
                </a:solidFill>
                <a:latin typeface="Nunito Sans Bold"/>
                <a:ea typeface="Nunito Sans Bold"/>
                <a:cs typeface="Nunito Sans Bold"/>
                <a:sym typeface="Nunito Sans Bold"/>
              </a:rPr>
              <a:t>of the School</a:t>
            </a:r>
          </a:p>
          <a:p>
            <a:pPr algn="l">
              <a:lnSpc>
                <a:spcPts val="3737"/>
              </a:lnSpc>
            </a:pPr>
            <a:endParaRPr lang="en-US" sz="3398">
              <a:solidFill>
                <a:srgbClr val="FFFFFF"/>
              </a:solidFill>
              <a:latin typeface="Nunito Sans Bold"/>
              <a:ea typeface="Nunito Sans Bold"/>
              <a:cs typeface="Nunito Sans Bold"/>
              <a:sym typeface="Nunito Sans Bold"/>
            </a:endParaRPr>
          </a:p>
        </p:txBody>
      </p:sp>
      <p:sp>
        <p:nvSpPr>
          <p:cNvPr id="5" name="Freeform 5"/>
          <p:cNvSpPr/>
          <p:nvPr/>
        </p:nvSpPr>
        <p:spPr>
          <a:xfrm>
            <a:off x="9293516" y="5675516"/>
            <a:ext cx="993370" cy="993370"/>
          </a:xfrm>
          <a:custGeom>
            <a:avLst/>
            <a:gdLst/>
            <a:ahLst/>
            <a:cxnLst/>
            <a:rect l="l" t="t" r="r" b="b"/>
            <a:pathLst>
              <a:path w="1059595" h="1059595">
                <a:moveTo>
                  <a:pt x="0" y="0"/>
                </a:moveTo>
                <a:lnTo>
                  <a:pt x="1059594" y="0"/>
                </a:lnTo>
                <a:lnTo>
                  <a:pt x="1059594" y="1059594"/>
                </a:lnTo>
                <a:lnTo>
                  <a:pt x="0" y="1059594"/>
                </a:lnTo>
                <a:lnTo>
                  <a:pt x="0" y="0"/>
                </a:lnTo>
                <a:close/>
              </a:path>
            </a:pathLst>
          </a:custGeom>
          <a:blipFill>
            <a:blip r:embed="rId2"/>
            <a:stretch>
              <a:fillRect/>
            </a:stretch>
          </a:blipFill>
        </p:spPr>
        <p:txBody>
          <a:bodyPr/>
          <a:lstStyle/>
          <a:p>
            <a:endParaRPr lang="en-US" sz="1688"/>
          </a:p>
        </p:txBody>
      </p:sp>
      <p:sp>
        <p:nvSpPr>
          <p:cNvPr id="6" name="TextBox 6"/>
          <p:cNvSpPr txBox="1"/>
          <p:nvPr/>
        </p:nvSpPr>
        <p:spPr>
          <a:xfrm>
            <a:off x="1946031" y="463307"/>
            <a:ext cx="5989277" cy="953979"/>
          </a:xfrm>
          <a:prstGeom prst="rect">
            <a:avLst/>
          </a:prstGeom>
        </p:spPr>
        <p:txBody>
          <a:bodyPr wrap="square" lIns="0" tIns="0" rIns="0" bIns="0" rtlCol="0" anchor="t">
            <a:spAutoFit/>
          </a:bodyPr>
          <a:lstStyle/>
          <a:p>
            <a:pPr algn="l">
              <a:lnSpc>
                <a:spcPts val="3737"/>
              </a:lnSpc>
            </a:pPr>
            <a:r>
              <a:rPr lang="en-US" sz="3398">
                <a:solidFill>
                  <a:srgbClr val="FFFFFF"/>
                </a:solidFill>
                <a:latin typeface="Nunito Sans Bold"/>
                <a:ea typeface="Nunito Sans Bold"/>
                <a:cs typeface="Nunito Sans Bold"/>
                <a:sym typeface="Nunito Sans Bold"/>
              </a:rPr>
              <a:t>KNOW YOUR ROLE AS A </a:t>
            </a:r>
            <a:r>
              <a:rPr lang="en-US" sz="3398">
                <a:solidFill>
                  <a:srgbClr val="FFB81C"/>
                </a:solidFill>
                <a:latin typeface="Nunito Sans Bold"/>
                <a:ea typeface="Nunito Sans Bold"/>
                <a:cs typeface="Nunito Sans Bold"/>
                <a:sym typeface="Nunito Sans Bold"/>
              </a:rPr>
              <a:t>VOLUNTEER</a:t>
            </a:r>
          </a:p>
        </p:txBody>
      </p:sp>
      <p:sp>
        <p:nvSpPr>
          <p:cNvPr id="7" name="TextBox 7"/>
          <p:cNvSpPr txBox="1"/>
          <p:nvPr/>
        </p:nvSpPr>
        <p:spPr>
          <a:xfrm>
            <a:off x="2088873" y="2059598"/>
            <a:ext cx="8115551" cy="2893219"/>
          </a:xfrm>
          <a:prstGeom prst="rect">
            <a:avLst/>
          </a:prstGeom>
        </p:spPr>
        <p:txBody>
          <a:bodyPr wrap="square" lIns="0" tIns="0" rIns="0" bIns="0" rtlCol="0" anchor="t">
            <a:spAutoFit/>
          </a:bodyPr>
          <a:lstStyle/>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Volunteer under the supervision of KISD staff</a:t>
            </a:r>
          </a:p>
          <a:p>
            <a:pPr algn="l">
              <a:lnSpc>
                <a:spcPts val="1900"/>
              </a:lnSpc>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Attend available training opportunities</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Follow the directions of the staff (i.e. volunteer coordinator, teacher, or secretary)</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Reinforce the expectations of the learning environment</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Allow the staff to handle behavior consequences</a:t>
            </a:r>
          </a:p>
          <a:p>
            <a:pPr algn="l">
              <a:lnSpc>
                <a:spcPts val="1900"/>
              </a:lnSpc>
              <a:spcBef>
                <a:spcPct val="0"/>
              </a:spcBef>
            </a:pPr>
            <a:endParaRPr lang="en-US" sz="1583" spc="-15">
              <a:solidFill>
                <a:srgbClr val="000000"/>
              </a:solidFill>
              <a:latin typeface="Open Sauce"/>
              <a:ea typeface="Open Sauce"/>
              <a:cs typeface="Open Sauce"/>
              <a:sym typeface="Open Sauce"/>
            </a:endParaRPr>
          </a:p>
          <a:p>
            <a:pPr marL="342066" lvl="1" indent="-171033" algn="l">
              <a:lnSpc>
                <a:spcPts val="1900"/>
              </a:lnSpc>
              <a:buFont typeface="Arial"/>
              <a:buChar char="•"/>
            </a:pPr>
            <a:r>
              <a:rPr lang="en-US" sz="1583" spc="-15">
                <a:solidFill>
                  <a:srgbClr val="000000"/>
                </a:solidFill>
                <a:latin typeface="Open Sauce"/>
                <a:ea typeface="Open Sauce"/>
                <a:cs typeface="Open Sauce"/>
                <a:sym typeface="Open Sauce"/>
              </a:rPr>
              <a:t>Ask questions as needed</a:t>
            </a:r>
          </a:p>
          <a:p>
            <a:pPr algn="l">
              <a:lnSpc>
                <a:spcPts val="1900"/>
              </a:lnSpc>
            </a:pPr>
            <a:endParaRPr lang="en-US" sz="1583" spc="-15">
              <a:solidFill>
                <a:srgbClr val="000000"/>
              </a:solidFill>
              <a:latin typeface="Open Sauce"/>
              <a:ea typeface="Open Sauce"/>
              <a:cs typeface="Open Sauce"/>
              <a:sym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36</cp:revision>
  <dcterms:created xsi:type="dcterms:W3CDTF">2024-08-22T20:50:23Z</dcterms:created>
  <dcterms:modified xsi:type="dcterms:W3CDTF">2024-08-29T13:42:46Z</dcterms:modified>
</cp:coreProperties>
</file>